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1" r:id="rId2"/>
    <p:sldId id="272" r:id="rId3"/>
    <p:sldId id="273" r:id="rId4"/>
    <p:sldId id="256" r:id="rId5"/>
    <p:sldId id="263" r:id="rId6"/>
    <p:sldId id="264" r:id="rId7"/>
    <p:sldId id="270" r:id="rId8"/>
    <p:sldId id="258" r:id="rId9"/>
    <p:sldId id="259" r:id="rId10"/>
    <p:sldId id="286" r:id="rId11"/>
    <p:sldId id="275" r:id="rId12"/>
    <p:sldId id="288" r:id="rId13"/>
    <p:sldId id="287" r:id="rId14"/>
    <p:sldId id="276" r:id="rId15"/>
    <p:sldId id="314" r:id="rId16"/>
    <p:sldId id="277" r:id="rId17"/>
    <p:sldId id="289" r:id="rId18"/>
    <p:sldId id="290" r:id="rId19"/>
    <p:sldId id="291" r:id="rId20"/>
    <p:sldId id="292" r:id="rId21"/>
    <p:sldId id="260" r:id="rId22"/>
    <p:sldId id="293" r:id="rId23"/>
    <p:sldId id="294" r:id="rId24"/>
    <p:sldId id="295" r:id="rId25"/>
    <p:sldId id="307" r:id="rId26"/>
    <p:sldId id="297" r:id="rId27"/>
    <p:sldId id="298" r:id="rId28"/>
    <p:sldId id="296" r:id="rId29"/>
    <p:sldId id="299" r:id="rId30"/>
    <p:sldId id="300" r:id="rId31"/>
    <p:sldId id="301" r:id="rId32"/>
    <p:sldId id="302" r:id="rId33"/>
    <p:sldId id="303" r:id="rId34"/>
    <p:sldId id="308" r:id="rId35"/>
    <p:sldId id="304" r:id="rId36"/>
    <p:sldId id="309" r:id="rId37"/>
    <p:sldId id="310" r:id="rId38"/>
    <p:sldId id="305" r:id="rId39"/>
    <p:sldId id="306" r:id="rId40"/>
    <p:sldId id="311" r:id="rId41"/>
    <p:sldId id="312" r:id="rId42"/>
    <p:sldId id="313" r:id="rId43"/>
    <p:sldId id="315" r:id="rId44"/>
    <p:sldId id="320" r:id="rId45"/>
    <p:sldId id="322" r:id="rId46"/>
    <p:sldId id="316" r:id="rId47"/>
    <p:sldId id="321" r:id="rId48"/>
    <p:sldId id="317" r:id="rId49"/>
    <p:sldId id="318" r:id="rId50"/>
    <p:sldId id="323" r:id="rId51"/>
    <p:sldId id="324" r:id="rId52"/>
    <p:sldId id="268" r:id="rId53"/>
    <p:sldId id="325" r:id="rId54"/>
    <p:sldId id="326" r:id="rId55"/>
    <p:sldId id="319" r:id="rId56"/>
    <p:sldId id="327" r:id="rId57"/>
    <p:sldId id="328" r:id="rId58"/>
    <p:sldId id="331" r:id="rId59"/>
    <p:sldId id="329" r:id="rId60"/>
    <p:sldId id="332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3" r:id="rId70"/>
    <p:sldId id="342" r:id="rId71"/>
    <p:sldId id="335" r:id="rId72"/>
    <p:sldId id="344" r:id="rId73"/>
    <p:sldId id="345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4" autoAdjust="0"/>
    <p:restoredTop sz="95405" autoAdjust="0"/>
  </p:normalViewPr>
  <p:slideViewPr>
    <p:cSldViewPr>
      <p:cViewPr>
        <p:scale>
          <a:sx n="100" d="100"/>
          <a:sy n="100" d="100"/>
        </p:scale>
        <p:origin x="-58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50" d="100"/>
          <a:sy n="150" d="100"/>
        </p:scale>
        <p:origin x="-1720" y="-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2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again that this is just background that is important but will see often and get practice with in the exercises.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5666" y="1219200"/>
            <a:ext cx="5915377" cy="443653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6925732"/>
            <a:ext cx="5486400" cy="1532467"/>
          </a:xfrm>
        </p:spPr>
        <p:txBody>
          <a:bodyPr/>
          <a:lstStyle/>
          <a:p>
            <a:endParaRPr lang="en-US"/>
          </a:p>
          <a:p>
            <a:r>
              <a:rPr lang="en-US"/>
              <a:t>----- Meeting Notes (6/26/14 10:46) -----</a:t>
            </a:r>
          </a:p>
          <a:p>
            <a:r>
              <a:rPr lang="en-US"/>
              <a:t>For more complicated patterns we use Regular Expressions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8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telling you this for your information.  These are the advantages you get by using Unix. </a:t>
            </a:r>
            <a:r>
              <a:rPr lang="en-US" dirty="0"/>
              <a:t>All of this is done transparently.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SUgenomics/Basic_UNIX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tid@hpc-class.its.iastate.edu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CDXx15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orflab.ucdavis.edu/Unix_and_Perl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56118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Linux, Mac OS X, Solaris, Cygwin</a:t>
            </a:r>
          </a:p>
          <a:p>
            <a:pPr lvl="1"/>
            <a:r>
              <a:rPr lang="en-US" dirty="0" smtClean="0"/>
              <a:t>Many variants, same commands</a:t>
            </a:r>
          </a:p>
          <a:p>
            <a:pPr lvl="1"/>
            <a:r>
              <a:rPr lang="en-US" dirty="0" smtClean="0"/>
              <a:t>I will refer to them all as Linux</a:t>
            </a:r>
            <a:endParaRPr lang="en-US" dirty="0"/>
          </a:p>
          <a:p>
            <a:r>
              <a:rPr lang="en-US" dirty="0" smtClean="0"/>
              <a:t>All Macs have Linux under the hood (Darwin)</a:t>
            </a:r>
          </a:p>
          <a:p>
            <a:pPr lvl="1"/>
            <a:r>
              <a:rPr lang="en-US" dirty="0" smtClean="0"/>
              <a:t>Finder search for X11 or terminal</a:t>
            </a:r>
          </a:p>
          <a:p>
            <a:r>
              <a:rPr lang="en-US" dirty="0" smtClean="0"/>
              <a:t>Windows requires an emulator (Putty)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2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10" name="Picture 9" descr="Screen Shot 2014-06-25 at 2.2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486400"/>
            <a:ext cx="622300" cy="571500"/>
          </a:xfrm>
          <a:prstGeom prst="rect">
            <a:avLst/>
          </a:prstGeom>
        </p:spPr>
      </p:pic>
      <p:pic>
        <p:nvPicPr>
          <p:cNvPr id="13" name="Picture 12" descr="Screen Shot 2014-06-25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648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3" name="Picture 2" descr="Screen Shot 2014-06-25 at 2.3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" y="2438400"/>
            <a:ext cx="5791200" cy="3631770"/>
          </a:xfrm>
          <a:prstGeom prst="rect">
            <a:avLst/>
          </a:prstGeom>
        </p:spPr>
      </p:pic>
      <p:pic>
        <p:nvPicPr>
          <p:cNvPr id="6" name="Picture 5" descr="Screen Shot 2014-06-25 at 2.3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04" y="0"/>
            <a:ext cx="42284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9" name="Picture 8" descr="Screen Shot 2014-06-25 at 2.3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67000"/>
            <a:ext cx="5486400" cy="3442996"/>
          </a:xfrm>
          <a:prstGeom prst="rect">
            <a:avLst/>
          </a:prstGeom>
        </p:spPr>
      </p:pic>
      <p:pic>
        <p:nvPicPr>
          <p:cNvPr id="11" name="Picture 10" descr="Screen Shot 2014-06-25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"/>
            <a:ext cx="5791200" cy="2729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95400" y="685800"/>
            <a:ext cx="1295400" cy="99060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4800600"/>
            <a:ext cx="1143000" cy="762000"/>
          </a:xfrm>
          <a:prstGeom prst="rect">
            <a:avLst/>
          </a:prstGeom>
          <a:solidFill>
            <a:srgbClr val="FFFF00">
              <a:alpha val="0"/>
            </a:srgb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10200" y="2819400"/>
            <a:ext cx="304800" cy="304800"/>
          </a:xfrm>
          <a:prstGeom prst="rect">
            <a:avLst/>
          </a:prstGeom>
          <a:solidFill>
            <a:srgbClr val="FFFF00">
              <a:alpha val="0"/>
            </a:srgb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91200" y="2971800"/>
            <a:ext cx="381000" cy="304800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3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list of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Pull out a sheet of paper and as we learn new commands right them down as we go to refer back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1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in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14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Window or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&gt; is where commands can be entered</a:t>
            </a:r>
          </a:p>
          <a:p>
            <a:pPr lvl="2"/>
            <a:r>
              <a:rPr lang="en-US" dirty="0" smtClean="0"/>
              <a:t>The command line in the prompt.</a:t>
            </a:r>
          </a:p>
          <a:p>
            <a:r>
              <a:rPr lang="en-US" dirty="0" smtClean="0"/>
              <a:t>Very Basic Linux Commands</a:t>
            </a:r>
          </a:p>
          <a:p>
            <a:pPr lvl="1"/>
            <a:r>
              <a:rPr lang="en-US" dirty="0" smtClean="0"/>
              <a:t>cd = change directory</a:t>
            </a:r>
          </a:p>
          <a:p>
            <a:pPr lvl="1"/>
            <a:r>
              <a:rPr lang="en-US" dirty="0" err="1" smtClean="0"/>
              <a:t>ls</a:t>
            </a:r>
            <a:r>
              <a:rPr lang="en-US" dirty="0" smtClean="0"/>
              <a:t> = list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 = path of working directory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r>
              <a:rPr lang="en-US" dirty="0"/>
              <a:t>-outs/files are </a:t>
            </a:r>
            <a:r>
              <a:rPr lang="en-US" dirty="0" smtClean="0"/>
              <a:t>available </a:t>
            </a:r>
            <a:r>
              <a:rPr lang="en-US" dirty="0"/>
              <a:t>for download at </a:t>
            </a:r>
            <a:r>
              <a:rPr lang="en-US" dirty="0">
                <a:hlinkClick r:id="rId2"/>
              </a:rPr>
              <a:t>https://github.com/ISUgenomics/</a:t>
            </a:r>
            <a:r>
              <a:rPr lang="en-US" dirty="0" smtClean="0">
                <a:hlinkClick r:id="rId2"/>
              </a:rPr>
              <a:t>Basic_UNIX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cd 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r>
              <a:rPr lang="en-US" u="sng" dirty="0" err="1" smtClean="0"/>
              <a:t>git</a:t>
            </a:r>
            <a:r>
              <a:rPr lang="en-US" u="sng" dirty="0" smtClean="0"/>
              <a:t> </a:t>
            </a:r>
            <a:r>
              <a:rPr lang="en-US" u="sng" dirty="0"/>
              <a:t>clone </a:t>
            </a:r>
            <a:r>
              <a:rPr lang="en-US" dirty="0">
                <a:hlinkClick r:id="rId2"/>
              </a:rPr>
              <a:t>https://github.com/ISUgenomics/Basic_UNIX</a:t>
            </a:r>
            <a:endParaRPr lang="en-US" dirty="0"/>
          </a:p>
          <a:p>
            <a:r>
              <a:rPr lang="en-US" dirty="0"/>
              <a:t>Once your cursor (command prompt) comes back to the original position, type</a:t>
            </a:r>
          </a:p>
          <a:p>
            <a:r>
              <a:rPr lang="en-US" dirty="0" err="1"/>
              <a:t>ls</a:t>
            </a:r>
            <a:r>
              <a:rPr lang="en-US" dirty="0"/>
              <a:t>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 smtClean="0"/>
              <a:t>Basic_UNIX</a:t>
            </a:r>
            <a:endParaRPr lang="en-US" dirty="0" smtClean="0"/>
          </a:p>
          <a:p>
            <a:r>
              <a:rPr lang="en-US" dirty="0" err="1"/>
              <a:t>ls</a:t>
            </a:r>
            <a:r>
              <a:rPr lang="en-US" dirty="0"/>
              <a:t>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397875" cy="4648200"/>
          </a:xfrm>
        </p:spPr>
        <p:txBody>
          <a:bodyPr numCol="1" spcCol="91440"/>
          <a:lstStyle/>
          <a:p>
            <a:pPr>
              <a:lnSpc>
                <a:spcPct val="80000"/>
              </a:lnSpc>
            </a:pPr>
            <a:r>
              <a:rPr lang="en-US" sz="2400" dirty="0" smtClean="0"/>
              <a:t>Where am I?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What is in my folder?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Moving between folders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cd WORKSHOP_FILES/</a:t>
            </a:r>
            <a:r>
              <a:rPr lang="en-US" sz="2400" dirty="0" smtClean="0"/>
              <a:t>	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ls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Moving back directories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d ..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d ..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p</a:t>
            </a:r>
            <a:r>
              <a:rPr lang="en-US" sz="2400" dirty="0" err="1" smtClean="0"/>
              <a:t>wd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960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Navigation</a:t>
            </a:r>
            <a:endParaRPr lang="en-US" dirty="0"/>
          </a:p>
        </p:txBody>
      </p:sp>
      <p:pic>
        <p:nvPicPr>
          <p:cNvPr id="6" name="Picture 5" descr="Screen Shot 2014-06-25 at 3.4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3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back into the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Basic_UNIX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/>
              <a:t>WORKSHOP_FILES/</a:t>
            </a:r>
            <a:endParaRPr lang="en-US" dirty="0" smtClean="0"/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d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The last command puts you back to /home/</a:t>
            </a:r>
            <a:r>
              <a:rPr lang="en-US" dirty="0" err="1" smtClean="0"/>
              <a:t>netid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0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Basic_UNIX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/>
              <a:t>WORKSHOP_FILES/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/WORKSHOP_FILES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8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and Moving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</a:t>
            </a:r>
            <a:r>
              <a:rPr lang="en-US" dirty="0" err="1" smtClean="0"/>
              <a:t>playarea</a:t>
            </a:r>
            <a:endParaRPr lang="en-US" dirty="0" smtClean="0"/>
          </a:p>
          <a:p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playarea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ouch </a:t>
            </a:r>
            <a:r>
              <a:rPr lang="en-US" dirty="0" err="1" smtClean="0"/>
              <a:t>myfile</a:t>
            </a:r>
            <a:endParaRPr lang="en-US" dirty="0" smtClean="0"/>
          </a:p>
          <a:p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 smtClean="0"/>
          </a:p>
          <a:p>
            <a:r>
              <a:rPr lang="en-US" dirty="0" smtClean="0"/>
              <a:t>mv </a:t>
            </a:r>
            <a:r>
              <a:rPr lang="en-US" dirty="0" err="1" smtClean="0"/>
              <a:t>myfile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/>
          </a:p>
          <a:p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4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you try!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ouch a b c d e</a:t>
            </a:r>
          </a:p>
          <a:p>
            <a:r>
              <a:rPr lang="en-US" dirty="0"/>
              <a:t>t</a:t>
            </a:r>
            <a:r>
              <a:rPr lang="en-US" dirty="0" smtClean="0"/>
              <a:t>ouch 1 2 3 4 5</a:t>
            </a:r>
          </a:p>
          <a:p>
            <a:endParaRPr lang="en-US" dirty="0"/>
          </a:p>
          <a:p>
            <a:r>
              <a:rPr lang="en-US" dirty="0" smtClean="0"/>
              <a:t>Your goal is to </a:t>
            </a:r>
            <a:r>
              <a:rPr lang="en-US" dirty="0" err="1" smtClean="0"/>
              <a:t>mkdir</a:t>
            </a:r>
            <a:r>
              <a:rPr lang="en-US" dirty="0"/>
              <a:t> </a:t>
            </a:r>
            <a:r>
              <a:rPr lang="en-US" dirty="0" smtClean="0"/>
              <a:t>two directories: numbers and letters, respectively. Then, mv these new files a-e and 1-5 into them.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5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files – The other kind of mv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ouch </a:t>
            </a:r>
            <a:r>
              <a:rPr lang="en-US" dirty="0" err="1" smtClean="0"/>
              <a:t>Zylophone</a:t>
            </a:r>
            <a:endParaRPr lang="en-US" dirty="0" smtClean="0"/>
          </a:p>
          <a:p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v </a:t>
            </a:r>
            <a:r>
              <a:rPr lang="en-US" dirty="0" err="1" smtClean="0"/>
              <a:t>Zylophone</a:t>
            </a:r>
            <a:r>
              <a:rPr lang="en-US" dirty="0" smtClean="0"/>
              <a:t> Xylophone </a:t>
            </a:r>
          </a:p>
          <a:p>
            <a:r>
              <a:rPr lang="en-US" dirty="0" err="1" smtClean="0"/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make sure you are in this folder</a:t>
            </a:r>
          </a:p>
          <a:p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/WORKSHOP_FILES/</a:t>
            </a:r>
            <a:r>
              <a:rPr lang="en-US" dirty="0" err="1"/>
              <a:t>playarea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touch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ano</a:t>
            </a:r>
            <a:r>
              <a:rPr lang="en-US" dirty="0" smtClean="0"/>
              <a:t> </a:t>
            </a:r>
            <a:r>
              <a:rPr lang="en-US" dirty="0" err="1" smtClean="0"/>
              <a:t>fav.txt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Write your 3 favorite things in </a:t>
            </a:r>
            <a:r>
              <a:rPr lang="en-US" dirty="0" err="1" smtClean="0"/>
              <a:t>nano</a:t>
            </a:r>
            <a:r>
              <a:rPr lang="en-US" dirty="0" smtClean="0"/>
              <a:t> then press control and hit x, hit y, hit enter to exit out of </a:t>
            </a:r>
            <a:r>
              <a:rPr lang="en-US" dirty="0" err="1" smtClean="0"/>
              <a:t>nano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38200"/>
          </a:xfrm>
        </p:spPr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78875" cy="46482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fav.txt</a:t>
            </a:r>
            <a:r>
              <a:rPr lang="en-US" dirty="0" smtClean="0"/>
              <a:t> </a:t>
            </a:r>
          </a:p>
          <a:p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 err="1" smtClean="0"/>
              <a:t>fav.txt</a:t>
            </a:r>
            <a:r>
              <a:rPr lang="en-US" dirty="0" smtClean="0"/>
              <a:t>       (q to quit)</a:t>
            </a:r>
          </a:p>
          <a:p>
            <a:r>
              <a:rPr lang="en-US" dirty="0"/>
              <a:t>c</a:t>
            </a:r>
            <a:r>
              <a:rPr lang="en-US" dirty="0" smtClean="0"/>
              <a:t>at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 smtClean="0"/>
              <a:t>head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ail </a:t>
            </a:r>
            <a:r>
              <a:rPr lang="en-US" dirty="0" err="1" smtClean="0"/>
              <a:t>fav.txt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find a more interesting example </a:t>
            </a:r>
          </a:p>
          <a:p>
            <a:r>
              <a:rPr lang="en-US" dirty="0" smtClean="0"/>
              <a:t>Change into this directory </a:t>
            </a:r>
          </a:p>
          <a:p>
            <a:r>
              <a:rPr lang="en-US" dirty="0" smtClean="0"/>
              <a:t>hint (type </a:t>
            </a:r>
            <a:r>
              <a:rPr lang="en-US" dirty="0" err="1" smtClean="0"/>
              <a:t>pwd</a:t>
            </a:r>
            <a:r>
              <a:rPr lang="en-US" dirty="0" smtClean="0"/>
              <a:t> and see where you are first)</a:t>
            </a:r>
          </a:p>
          <a:p>
            <a:r>
              <a:rPr lang="en-US" dirty="0"/>
              <a:t>/Users/</a:t>
            </a:r>
            <a:r>
              <a:rPr lang="en-US" dirty="0" err="1"/>
              <a:t>netid</a:t>
            </a:r>
            <a:r>
              <a:rPr lang="en-US" dirty="0"/>
              <a:t>/</a:t>
            </a:r>
            <a:r>
              <a:rPr lang="en-US" dirty="0" err="1"/>
              <a:t>Basic_UNIX</a:t>
            </a:r>
            <a:r>
              <a:rPr lang="en-US" dirty="0"/>
              <a:t>/WORKSHOP_FILES</a:t>
            </a:r>
          </a:p>
        </p:txBody>
      </p:sp>
    </p:spTree>
    <p:extLst>
      <p:ext uri="{BB962C8B-B14F-4D97-AF65-F5344CB8AC3E}">
        <p14:creationId xmlns:p14="http://schemas.microsoft.com/office/powerpoint/2010/main" val="286594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</a:t>
            </a:r>
            <a:r>
              <a:rPr lang="en-US" dirty="0" err="1"/>
              <a:t>AT_cDNA.fa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</a:t>
            </a:r>
            <a:r>
              <a:rPr lang="en-US" dirty="0" err="1" smtClean="0"/>
              <a:t>AT_cDNA.fa</a:t>
            </a:r>
            <a:r>
              <a:rPr lang="en-US" dirty="0" smtClean="0"/>
              <a:t>   			</a:t>
            </a:r>
            <a:r>
              <a:rPr lang="en-US" dirty="0"/>
              <a:t>first 10 lines of a </a:t>
            </a:r>
            <a:r>
              <a:rPr lang="en-US" dirty="0" smtClean="0"/>
              <a:t>file</a:t>
            </a:r>
            <a:endParaRPr lang="en-US" dirty="0"/>
          </a:p>
          <a:p>
            <a:r>
              <a:rPr lang="en-US" dirty="0"/>
              <a:t>less </a:t>
            </a:r>
            <a:r>
              <a:rPr lang="en-US" dirty="0" err="1"/>
              <a:t>AT_cDNA.fa</a:t>
            </a:r>
            <a:r>
              <a:rPr lang="en-US" dirty="0"/>
              <a:t>       (q to quit</a:t>
            </a:r>
            <a:r>
              <a:rPr lang="en-US" dirty="0" smtClean="0"/>
              <a:t>)	step through/back</a:t>
            </a:r>
            <a:endParaRPr lang="en-US" dirty="0"/>
          </a:p>
          <a:p>
            <a:r>
              <a:rPr lang="en-US" dirty="0"/>
              <a:t>cat </a:t>
            </a:r>
            <a:r>
              <a:rPr lang="en-US" dirty="0" err="1" smtClean="0"/>
              <a:t>AT_cDNA.fa</a:t>
            </a:r>
            <a:r>
              <a:rPr lang="en-US" dirty="0" smtClean="0"/>
              <a:t>				All lines of the file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 err="1" smtClean="0"/>
              <a:t>AT_cDNA.fa</a:t>
            </a:r>
            <a:r>
              <a:rPr lang="en-US" dirty="0" smtClean="0"/>
              <a:t>			step through</a:t>
            </a:r>
          </a:p>
          <a:p>
            <a:r>
              <a:rPr lang="en-US" dirty="0" smtClean="0"/>
              <a:t>tail </a:t>
            </a:r>
            <a:r>
              <a:rPr lang="en-US" dirty="0" err="1" smtClean="0"/>
              <a:t>AT_cDNA.fa</a:t>
            </a:r>
            <a:r>
              <a:rPr lang="en-US" dirty="0" smtClean="0"/>
              <a:t>				last 10 </a:t>
            </a:r>
            <a:r>
              <a:rPr lang="en-US" dirty="0"/>
              <a:t>lines of a file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3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096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762000"/>
            <a:ext cx="8778875" cy="4648200"/>
          </a:xfrm>
        </p:spPr>
        <p:txBody>
          <a:bodyPr/>
          <a:lstStyle/>
          <a:p>
            <a:r>
              <a:rPr lang="en-US" sz="2200" dirty="0" smtClean="0"/>
              <a:t>What if you want more than the first 10 lines of a file?</a:t>
            </a:r>
          </a:p>
          <a:p>
            <a:r>
              <a:rPr lang="en-US" sz="2200" dirty="0"/>
              <a:t>head </a:t>
            </a:r>
            <a:r>
              <a:rPr lang="en-US" sz="2200" dirty="0" err="1"/>
              <a:t>AT_cDNA.fa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First 20 lines?</a:t>
            </a:r>
          </a:p>
          <a:p>
            <a:r>
              <a:rPr lang="en-US" sz="2200" dirty="0"/>
              <a:t>h</a:t>
            </a:r>
            <a:r>
              <a:rPr lang="en-US" sz="2200" dirty="0" smtClean="0"/>
              <a:t>ead –n </a:t>
            </a:r>
            <a:r>
              <a:rPr lang="en-US" sz="2200" dirty="0" smtClean="0"/>
              <a:t>20 </a:t>
            </a:r>
            <a:r>
              <a:rPr lang="en-US" sz="2200" dirty="0" err="1"/>
              <a:t>AT_cDNA.fa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Command, parameter, value, file</a:t>
            </a:r>
          </a:p>
          <a:p>
            <a:r>
              <a:rPr lang="en-US" sz="2200" dirty="0" smtClean="0"/>
              <a:t>Command = head</a:t>
            </a:r>
          </a:p>
          <a:p>
            <a:r>
              <a:rPr lang="en-US" sz="2200" dirty="0" smtClean="0"/>
              <a:t>Parameter to be change = -n</a:t>
            </a:r>
          </a:p>
          <a:p>
            <a:r>
              <a:rPr lang="en-US" sz="2200" dirty="0" smtClean="0"/>
              <a:t>Value = 20</a:t>
            </a:r>
          </a:p>
          <a:p>
            <a:r>
              <a:rPr lang="en-US" sz="2200" dirty="0" smtClean="0"/>
              <a:t>File = </a:t>
            </a:r>
            <a:r>
              <a:rPr lang="en-US" sz="2200" dirty="0" err="1"/>
              <a:t>AT_cDNA.fa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Command! Parameter!  Value!  File!</a:t>
            </a:r>
          </a:p>
          <a:p>
            <a:pPr marL="0" indent="0">
              <a:buNone/>
            </a:pPr>
            <a:r>
              <a:rPr lang="en-US" sz="2200" dirty="0" smtClean="0"/>
              <a:t>DON’T FORGET THE SPACES!!!!!!!!</a:t>
            </a:r>
          </a:p>
          <a:p>
            <a:pPr marL="0" indent="0">
              <a:buNone/>
            </a:pPr>
            <a:r>
              <a:rPr lang="en-US" sz="2200" dirty="0" smtClean="0"/>
              <a:t>Command SPACE parameter SPACE value SPACE file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8636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9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pages for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is a command</a:t>
            </a:r>
          </a:p>
          <a:p>
            <a:r>
              <a:rPr lang="en-US" dirty="0" smtClean="0"/>
              <a:t>man head</a:t>
            </a:r>
          </a:p>
          <a:p>
            <a:r>
              <a:rPr lang="en-US" dirty="0" smtClean="0"/>
              <a:t>Space bar lets you go farther into the manual</a:t>
            </a:r>
          </a:p>
          <a:p>
            <a:r>
              <a:rPr lang="en-US" dirty="0" smtClean="0"/>
              <a:t>q quits </a:t>
            </a:r>
          </a:p>
          <a:p>
            <a:endParaRPr lang="en-US" dirty="0"/>
          </a:p>
          <a:p>
            <a:r>
              <a:rPr lang="en-US" dirty="0"/>
              <a:t> head [-n </a:t>
            </a:r>
            <a:r>
              <a:rPr lang="en-US" u="sng" dirty="0"/>
              <a:t>count | -c bytes] [file ...]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8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pages for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-a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–</a:t>
            </a:r>
            <a:r>
              <a:rPr lang="en-US" dirty="0" err="1" smtClean="0"/>
              <a:t>lha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Did anyone find a hidden file?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8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files and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the directory named </a:t>
            </a:r>
            <a:r>
              <a:rPr lang="en-US" dirty="0" err="1"/>
              <a:t>delete_me</a:t>
            </a:r>
            <a:r>
              <a:rPr lang="en-US" b="1" dirty="0"/>
              <a:t> inside the </a:t>
            </a:r>
            <a:r>
              <a:rPr lang="en-US" dirty="0"/>
              <a:t>tutorials</a:t>
            </a:r>
            <a:r>
              <a:rPr lang="en-US" b="1" dirty="0"/>
              <a:t> directory (to do this you may first want to delete the </a:t>
            </a:r>
            <a:r>
              <a:rPr lang="en-US" dirty="0" err="1"/>
              <a:t>sample.txt</a:t>
            </a:r>
            <a:r>
              <a:rPr lang="en-US" b="1" dirty="0"/>
              <a:t> file inside this directory).</a:t>
            </a:r>
            <a:endParaRPr lang="en-US" dirty="0"/>
          </a:p>
          <a:p>
            <a:r>
              <a:rPr lang="en-US" dirty="0" err="1"/>
              <a:t>r</a:t>
            </a:r>
            <a:r>
              <a:rPr lang="en-US" dirty="0" err="1" smtClean="0"/>
              <a:t>mdir</a:t>
            </a:r>
            <a:r>
              <a:rPr lang="en-US" dirty="0" smtClean="0"/>
              <a:t> </a:t>
            </a:r>
            <a:r>
              <a:rPr lang="en-US" dirty="0" err="1" smtClean="0"/>
              <a:t>delete_me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delete_me</a:t>
            </a:r>
            <a:endParaRPr lang="en-US" dirty="0"/>
          </a:p>
          <a:p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sample.txt</a:t>
            </a:r>
            <a:endParaRPr lang="en-US" dirty="0"/>
          </a:p>
          <a:p>
            <a:r>
              <a:rPr lang="en-US" dirty="0"/>
              <a:t>cd ..</a:t>
            </a:r>
          </a:p>
          <a:p>
            <a:r>
              <a:rPr lang="en-US" dirty="0" err="1"/>
              <a:t>rmdir</a:t>
            </a:r>
            <a:r>
              <a:rPr lang="en-US" dirty="0"/>
              <a:t> </a:t>
            </a:r>
            <a:r>
              <a:rPr lang="en-US" dirty="0" err="1"/>
              <a:t>delete_me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6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Forcibly removing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 delete_me_2</a:t>
            </a:r>
          </a:p>
          <a:p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</a:t>
            </a:r>
            <a:r>
              <a:rPr lang="en-US" dirty="0" smtClean="0"/>
              <a:t>delete_me_2</a:t>
            </a:r>
          </a:p>
          <a:p>
            <a:endParaRPr lang="en-US" dirty="0"/>
          </a:p>
          <a:p>
            <a:r>
              <a:rPr lang="en-US" dirty="0" smtClean="0"/>
              <a:t>Use man command to look up what the -r and -f do.</a:t>
            </a:r>
          </a:p>
          <a:p>
            <a:endParaRPr lang="en-US" dirty="0"/>
          </a:p>
          <a:p>
            <a:r>
              <a:rPr lang="en-US" dirty="0" smtClean="0"/>
              <a:t>man </a:t>
            </a:r>
            <a:r>
              <a:rPr lang="en-US" dirty="0" err="1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	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..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 			</a:t>
            </a:r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cp</a:t>
            </a:r>
            <a:r>
              <a:rPr lang="en-US" dirty="0" smtClean="0"/>
              <a:t> -r WORKSHOP_FILES BACKUP_WORKSHOP</a:t>
            </a:r>
          </a:p>
          <a:p>
            <a:r>
              <a:rPr lang="en-US" dirty="0" err="1"/>
              <a:t>cp</a:t>
            </a:r>
            <a:r>
              <a:rPr lang="en-US" dirty="0"/>
              <a:t> -r WORKSHOP_FILES </a:t>
            </a:r>
            <a:r>
              <a:rPr lang="en-US" dirty="0" smtClean="0"/>
              <a:t>BACKUP_WORKSHOP2</a:t>
            </a:r>
          </a:p>
          <a:p>
            <a:r>
              <a:rPr lang="en-US" dirty="0" err="1"/>
              <a:t>cp</a:t>
            </a:r>
            <a:r>
              <a:rPr lang="en-US" dirty="0"/>
              <a:t> -r WORKSHOP_FILES </a:t>
            </a:r>
            <a:r>
              <a:rPr lang="en-US" dirty="0" smtClean="0"/>
              <a:t>BACKUP_WORKSHOP3</a:t>
            </a:r>
          </a:p>
          <a:p>
            <a:r>
              <a:rPr lang="en-US" dirty="0" err="1" smtClean="0"/>
              <a:t>ls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8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enough space?  Zip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z</a:t>
            </a:r>
            <a:r>
              <a:rPr lang="en-US" sz="2400" dirty="0" smtClean="0"/>
              <a:t>ip </a:t>
            </a:r>
            <a:r>
              <a:rPr lang="en-US" sz="2400" dirty="0" err="1" smtClean="0"/>
              <a:t>producedZipFileName</a:t>
            </a:r>
            <a:r>
              <a:rPr lang="en-US" sz="2400" dirty="0" smtClean="0"/>
              <a:t>  WhatYouWant2Zip</a:t>
            </a:r>
          </a:p>
          <a:p>
            <a:endParaRPr lang="en-US" sz="2400" dirty="0"/>
          </a:p>
          <a:p>
            <a:r>
              <a:rPr lang="en-US" sz="2400" dirty="0"/>
              <a:t>z</a:t>
            </a:r>
            <a:r>
              <a:rPr lang="en-US" sz="2400" dirty="0" smtClean="0"/>
              <a:t>ip BACKUP_WORKSHOP3.zip BACKUP_WORKSHOP3</a:t>
            </a:r>
          </a:p>
          <a:p>
            <a:endParaRPr lang="en-US" sz="2400" dirty="0"/>
          </a:p>
          <a:p>
            <a:r>
              <a:rPr lang="en-US" sz="2400" dirty="0" smtClean="0"/>
              <a:t>mv BACKUP_WORKSHOP tutorials</a:t>
            </a:r>
          </a:p>
          <a:p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endParaRPr lang="en-US" sz="24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d tutorials</a:t>
            </a:r>
            <a:endParaRPr lang="en-US" sz="2400" dirty="0"/>
          </a:p>
          <a:p>
            <a:r>
              <a:rPr lang="en-US" sz="2400" dirty="0" err="1" smtClean="0"/>
              <a:t>ls</a:t>
            </a:r>
            <a:endParaRPr lang="en-US" sz="2400" dirty="0" smtClean="0"/>
          </a:p>
          <a:p>
            <a:r>
              <a:rPr lang="en-US" sz="2400" dirty="0"/>
              <a:t>zip </a:t>
            </a:r>
            <a:r>
              <a:rPr lang="en-US" sz="2400" dirty="0" err="1"/>
              <a:t>AT_genes.gff.zip</a:t>
            </a:r>
            <a:r>
              <a:rPr lang="en-US" sz="2400" dirty="0"/>
              <a:t> </a:t>
            </a:r>
            <a:r>
              <a:rPr lang="en-US" sz="2400" dirty="0" err="1"/>
              <a:t>AT_genes.gff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82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855075" cy="1143000"/>
          </a:xfrm>
        </p:spPr>
        <p:txBody>
          <a:bodyPr/>
          <a:lstStyle/>
          <a:p>
            <a:r>
              <a:rPr lang="en-US" sz="3600" dirty="0" smtClean="0"/>
              <a:t>Zip not enough? Try </a:t>
            </a:r>
            <a:r>
              <a:rPr lang="en-US" sz="3600" dirty="0" err="1" smtClean="0"/>
              <a:t>gzip</a:t>
            </a:r>
            <a:r>
              <a:rPr lang="en-US" sz="3600" dirty="0" smtClean="0"/>
              <a:t> tar or compress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tar</a:t>
            </a:r>
            <a:r>
              <a:rPr lang="en-US" dirty="0"/>
              <a:t> -</a:t>
            </a:r>
            <a:r>
              <a:rPr lang="en-US" dirty="0" err="1"/>
              <a:t>czvf</a:t>
            </a:r>
            <a:r>
              <a:rPr lang="en-US" dirty="0"/>
              <a:t> </a:t>
            </a:r>
            <a:r>
              <a:rPr lang="en-US" sz="2800" dirty="0" err="1"/>
              <a:t>AT_genes.gff</a:t>
            </a:r>
            <a:r>
              <a:rPr lang="en-US" dirty="0" err="1" smtClean="0"/>
              <a:t>.tar.gz</a:t>
            </a:r>
            <a:r>
              <a:rPr lang="en-US" dirty="0" smtClean="0"/>
              <a:t> </a:t>
            </a:r>
            <a:r>
              <a:rPr lang="en-US" sz="2800" dirty="0" err="1" smtClean="0"/>
              <a:t>AT_genes.gff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AT_genes2.gff</a:t>
            </a:r>
          </a:p>
          <a:p>
            <a:r>
              <a:rPr lang="en-US" sz="2800" b="1" dirty="0" smtClean="0"/>
              <a:t>compress</a:t>
            </a:r>
            <a:r>
              <a:rPr lang="en-US" sz="2800" dirty="0" smtClean="0"/>
              <a:t> AT_genes2.gff</a:t>
            </a:r>
          </a:p>
          <a:p>
            <a:r>
              <a:rPr lang="en-US" sz="2800" dirty="0" err="1" smtClean="0"/>
              <a:t>cp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</a:t>
            </a:r>
            <a:endParaRPr lang="en-US" sz="2800" dirty="0" smtClean="0"/>
          </a:p>
          <a:p>
            <a:r>
              <a:rPr lang="en-US" sz="2800" b="1" dirty="0" err="1"/>
              <a:t>g</a:t>
            </a:r>
            <a:r>
              <a:rPr lang="en-US" sz="2800" b="1" dirty="0" err="1" smtClean="0"/>
              <a:t>zip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</a:t>
            </a:r>
            <a:r>
              <a:rPr lang="en-US" sz="2800" dirty="0" err="1" smtClean="0"/>
              <a:t>-gzip.gff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</a:t>
            </a:r>
            <a:r>
              <a:rPr lang="en-US" sz="2800" dirty="0"/>
              <a:t>AT_genes-bzip2.gff</a:t>
            </a:r>
          </a:p>
          <a:p>
            <a:r>
              <a:rPr lang="en-US" sz="2800" b="1" dirty="0"/>
              <a:t>b</a:t>
            </a:r>
            <a:r>
              <a:rPr lang="en-US" sz="2800" b="1" dirty="0" smtClean="0"/>
              <a:t>zip2</a:t>
            </a:r>
            <a:r>
              <a:rPr lang="en-US" sz="2800" dirty="0" smtClean="0"/>
              <a:t> </a:t>
            </a:r>
            <a:r>
              <a:rPr lang="en-US" sz="2800" dirty="0"/>
              <a:t>AT_genes-bzip2.</a:t>
            </a:r>
            <a:r>
              <a:rPr lang="en-US" sz="2800" dirty="0" smtClean="0"/>
              <a:t>gff</a:t>
            </a:r>
            <a:endParaRPr lang="en-US" sz="2800" dirty="0"/>
          </a:p>
          <a:p>
            <a:r>
              <a:rPr lang="en-US" sz="2800" dirty="0" smtClean="0"/>
              <a:t>Let’s see how we did</a:t>
            </a:r>
          </a:p>
          <a:p>
            <a:r>
              <a:rPr lang="en-US" sz="2800" dirty="0" err="1"/>
              <a:t>l</a:t>
            </a:r>
            <a:r>
              <a:rPr lang="en-US" sz="2800" dirty="0" err="1" smtClean="0"/>
              <a:t>s</a:t>
            </a:r>
            <a:r>
              <a:rPr lang="en-US" sz="2800" dirty="0" smtClean="0"/>
              <a:t> -l </a:t>
            </a:r>
            <a:r>
              <a:rPr lang="en-US" sz="2800" dirty="0" err="1" smtClean="0"/>
              <a:t>AT_genes</a:t>
            </a:r>
            <a:r>
              <a:rPr lang="en-US" sz="2800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7788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UnZipping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</a:t>
            </a:r>
            <a:r>
              <a:rPr lang="en-US" sz="2400" dirty="0" smtClean="0"/>
              <a:t>ar </a:t>
            </a:r>
            <a:r>
              <a:rPr lang="en-US" sz="2400" dirty="0"/>
              <a:t>-</a:t>
            </a:r>
            <a:r>
              <a:rPr lang="en-US" sz="2400" dirty="0" err="1" smtClean="0"/>
              <a:t>xvf</a:t>
            </a:r>
            <a:r>
              <a:rPr lang="en-US" sz="2400" dirty="0" smtClean="0"/>
              <a:t> </a:t>
            </a:r>
            <a:r>
              <a:rPr lang="en-US" sz="2400" dirty="0" err="1" smtClean="0"/>
              <a:t>AT_genes.gff</a:t>
            </a:r>
            <a:r>
              <a:rPr lang="en-US" dirty="0" err="1" smtClean="0"/>
              <a:t>.tar.gz</a:t>
            </a:r>
            <a:endParaRPr lang="en-US" dirty="0" smtClean="0"/>
          </a:p>
          <a:p>
            <a:r>
              <a:rPr lang="en-US" dirty="0" smtClean="0"/>
              <a:t>unzip </a:t>
            </a:r>
            <a:r>
              <a:rPr lang="en-US" sz="2800" dirty="0" err="1"/>
              <a:t>AT_genes.gff</a:t>
            </a:r>
            <a:r>
              <a:rPr lang="en-US" dirty="0" err="1"/>
              <a:t>.tar.gz</a:t>
            </a:r>
            <a:endParaRPr lang="en-US" dirty="0"/>
          </a:p>
          <a:p>
            <a:r>
              <a:rPr lang="en-US" dirty="0" err="1" smtClean="0"/>
              <a:t>un</a:t>
            </a:r>
            <a:r>
              <a:rPr lang="en-US" sz="2400" dirty="0" err="1"/>
              <a:t>compress</a:t>
            </a:r>
            <a:r>
              <a:rPr lang="en-US" sz="2400" dirty="0"/>
              <a:t> AT_genes2.</a:t>
            </a:r>
            <a:r>
              <a:rPr lang="en-US" sz="2400" dirty="0" smtClean="0"/>
              <a:t>gff.Z</a:t>
            </a:r>
            <a:endParaRPr lang="en-US" sz="2400" dirty="0" smtClean="0"/>
          </a:p>
          <a:p>
            <a:r>
              <a:rPr lang="en-US" sz="2400" dirty="0"/>
              <a:t>b</a:t>
            </a:r>
            <a:r>
              <a:rPr lang="en-US" sz="2400" dirty="0" smtClean="0"/>
              <a:t>unzip2 </a:t>
            </a:r>
            <a:r>
              <a:rPr lang="en-US" sz="2400" dirty="0"/>
              <a:t>AT_genes-bzip2.</a:t>
            </a:r>
            <a:r>
              <a:rPr lang="en-US" sz="2400" dirty="0" smtClean="0"/>
              <a:t>gff.bz2</a:t>
            </a:r>
            <a:endParaRPr lang="en-US" sz="2400" dirty="0"/>
          </a:p>
          <a:p>
            <a:r>
              <a:rPr lang="en-US" dirty="0" err="1"/>
              <a:t>g</a:t>
            </a:r>
            <a:r>
              <a:rPr lang="en-US" dirty="0" err="1" smtClean="0"/>
              <a:t>unzip</a:t>
            </a:r>
            <a:r>
              <a:rPr lang="en-US" dirty="0" smtClean="0"/>
              <a:t> </a:t>
            </a:r>
            <a:r>
              <a:rPr lang="en-US" sz="2400" dirty="0" err="1"/>
              <a:t>AT_genes-gzip.gff.gz</a:t>
            </a:r>
            <a:r>
              <a:rPr lang="en-US" sz="2400" dirty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3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pic>
        <p:nvPicPr>
          <p:cNvPr id="4" name="Picture 3" descr="Screen Shot 2014-06-26 at 7.2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077200" cy="48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838200"/>
          </a:xfrm>
        </p:spPr>
        <p:txBody>
          <a:bodyPr/>
          <a:lstStyle/>
          <a:p>
            <a:r>
              <a:rPr lang="en-US" dirty="0" smtClean="0"/>
              <a:t>File permissions example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sz="2400" dirty="0" err="1"/>
              <a:t>c</a:t>
            </a:r>
            <a:r>
              <a:rPr lang="en-US" sz="2400" dirty="0" err="1" smtClean="0"/>
              <a:t>hmod</a:t>
            </a:r>
            <a:r>
              <a:rPr lang="en-US" sz="2400" dirty="0" smtClean="0"/>
              <a:t> 000 </a:t>
            </a:r>
            <a:r>
              <a:rPr lang="en-US" sz="2400" dirty="0" err="1" smtClean="0"/>
              <a:t>YouCannotEnter</a:t>
            </a:r>
            <a:endParaRPr lang="en-US" sz="2400" dirty="0" smtClean="0"/>
          </a:p>
          <a:p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r>
              <a:rPr lang="en-US" sz="2400" dirty="0" smtClean="0"/>
              <a:t> -l </a:t>
            </a:r>
            <a:r>
              <a:rPr lang="en-US" sz="2400" dirty="0" err="1" smtClean="0"/>
              <a:t>YouCannotEnter</a:t>
            </a:r>
            <a:endParaRPr lang="en-US" sz="2400" dirty="0" smtClean="0"/>
          </a:p>
          <a:p>
            <a:r>
              <a:rPr lang="en-US" sz="2400" dirty="0" smtClean="0"/>
              <a:t>cd </a:t>
            </a:r>
            <a:r>
              <a:rPr lang="en-US" sz="2400" dirty="0" err="1" smtClean="0"/>
              <a:t>YouCannotEnter</a:t>
            </a:r>
            <a:endParaRPr lang="en-US" sz="2400" dirty="0" smtClean="0"/>
          </a:p>
          <a:p>
            <a:r>
              <a:rPr lang="en-US" sz="2400" dirty="0" smtClean="0"/>
              <a:t>Permission denied!!!!!   -- file permission error</a:t>
            </a:r>
          </a:p>
          <a:p>
            <a:r>
              <a:rPr lang="en-US" sz="2400" dirty="0" err="1"/>
              <a:t>chmod</a:t>
            </a:r>
            <a:r>
              <a:rPr lang="en-US" sz="2400" dirty="0"/>
              <a:t> </a:t>
            </a:r>
            <a:r>
              <a:rPr lang="en-US" sz="2400" dirty="0" err="1"/>
              <a:t>a+rx</a:t>
            </a:r>
            <a:r>
              <a:rPr lang="en-US" sz="2400" dirty="0"/>
              <a:t> </a:t>
            </a:r>
            <a:r>
              <a:rPr lang="en-US" sz="2400" dirty="0" err="1"/>
              <a:t>YouCannotEnter</a:t>
            </a:r>
            <a:r>
              <a:rPr lang="en-US" sz="2400" dirty="0" smtClean="0"/>
              <a:t>/</a:t>
            </a:r>
          </a:p>
          <a:p>
            <a:r>
              <a:rPr lang="en-US" sz="2400" dirty="0" smtClean="0"/>
              <a:t>Now you and everyone can enter this directory</a:t>
            </a:r>
          </a:p>
          <a:p>
            <a:r>
              <a:rPr lang="en-US" sz="2400" dirty="0" err="1" smtClean="0"/>
              <a:t>chmod</a:t>
            </a:r>
            <a:r>
              <a:rPr lang="en-US" sz="2400" dirty="0" smtClean="0"/>
              <a:t> o-</a:t>
            </a:r>
            <a:r>
              <a:rPr lang="en-US" sz="2400" dirty="0" err="1" smtClean="0"/>
              <a:t>rx</a:t>
            </a:r>
            <a:r>
              <a:rPr lang="en-US" sz="2400" dirty="0" smtClean="0"/>
              <a:t> </a:t>
            </a:r>
            <a:r>
              <a:rPr lang="en-US" sz="2400" dirty="0" err="1" smtClean="0"/>
              <a:t>YouCannotEnter</a:t>
            </a:r>
            <a:r>
              <a:rPr lang="en-US" sz="2400" dirty="0" smtClean="0"/>
              <a:t>/</a:t>
            </a:r>
          </a:p>
          <a:p>
            <a:r>
              <a:rPr lang="en-US" sz="2400" dirty="0" smtClean="0"/>
              <a:t>Now you and your group can enter this directory</a:t>
            </a:r>
          </a:p>
          <a:p>
            <a:r>
              <a:rPr lang="en-US" sz="2400" dirty="0" err="1" smtClean="0"/>
              <a:t>chmod</a:t>
            </a:r>
            <a:r>
              <a:rPr lang="en-US" sz="2400" dirty="0" smtClean="0"/>
              <a:t> g-</a:t>
            </a:r>
            <a:r>
              <a:rPr lang="en-US" sz="2400" dirty="0" err="1" smtClean="0"/>
              <a:t>rx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Now only you the user can enter this directory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482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r>
              <a:rPr lang="en-US" dirty="0" smtClean="0"/>
              <a:t>Check your sheet, do you have all of these?</a:t>
            </a:r>
          </a:p>
          <a:p>
            <a:r>
              <a:rPr lang="en-US" dirty="0" smtClean="0"/>
              <a:t>You can now use </a:t>
            </a:r>
            <a:r>
              <a:rPr lang="en-US" dirty="0" err="1" smtClean="0"/>
              <a:t>linux</a:t>
            </a:r>
            <a:r>
              <a:rPr lang="en-US" dirty="0" smtClean="0"/>
              <a:t> as you do mac or windows 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3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1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953000"/>
          </a:xfrm>
        </p:spPr>
        <p:txBody>
          <a:bodyPr/>
          <a:lstStyle/>
          <a:p>
            <a:r>
              <a:rPr lang="en-US" sz="2200" dirty="0" smtClean="0"/>
              <a:t>Everyone should be here</a:t>
            </a:r>
          </a:p>
          <a:p>
            <a:pPr lvl="1"/>
            <a:r>
              <a:rPr lang="en-US" sz="2200" dirty="0"/>
              <a:t>/Users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r>
              <a:rPr lang="en-US" sz="2200" dirty="0" smtClean="0"/>
              <a:t>/</a:t>
            </a:r>
            <a:r>
              <a:rPr lang="en-US" sz="2200" dirty="0" err="1"/>
              <a:t>Basic_UNIX</a:t>
            </a:r>
            <a:r>
              <a:rPr lang="en-US" sz="2200" dirty="0"/>
              <a:t>/</a:t>
            </a:r>
            <a:r>
              <a:rPr lang="en-US" sz="2200" dirty="0" smtClean="0"/>
              <a:t>tutorials</a:t>
            </a:r>
          </a:p>
          <a:p>
            <a:pPr lvl="1"/>
            <a:r>
              <a:rPr lang="en-US" sz="2200" dirty="0" smtClean="0"/>
              <a:t>Use </a:t>
            </a:r>
            <a:r>
              <a:rPr lang="en-US" sz="2200" dirty="0" err="1" smtClean="0"/>
              <a:t>pwd</a:t>
            </a:r>
            <a:r>
              <a:rPr lang="en-US" sz="2200" dirty="0" smtClean="0"/>
              <a:t> and check</a:t>
            </a:r>
          </a:p>
          <a:p>
            <a:r>
              <a:rPr lang="en-US" sz="2200" dirty="0" smtClean="0"/>
              <a:t>cat 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Piping  |  located above enter below delete use shift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at </a:t>
            </a:r>
            <a:r>
              <a:rPr lang="en-US" sz="2200" dirty="0" err="1" smtClean="0"/>
              <a:t>AT_cDNA.fa</a:t>
            </a:r>
            <a:r>
              <a:rPr lang="en-US" sz="2200" dirty="0" smtClean="0"/>
              <a:t> | head</a:t>
            </a:r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err="1" smtClean="0"/>
              <a:t>seqlen.awk</a:t>
            </a:r>
            <a:r>
              <a:rPr lang="en-US" sz="2200" dirty="0" smtClean="0"/>
              <a:t> </a:t>
            </a:r>
            <a:r>
              <a:rPr lang="en-US" sz="2200" dirty="0"/>
              <a:t>- Generate sequence ID &amp; sequence length from FASTA </a:t>
            </a:r>
            <a:endParaRPr lang="en-US" sz="2200" dirty="0" smtClean="0"/>
          </a:p>
          <a:p>
            <a:r>
              <a:rPr lang="en-US" sz="2200" dirty="0" smtClean="0"/>
              <a:t>cat </a:t>
            </a:r>
            <a:r>
              <a:rPr lang="en-US" sz="2200" dirty="0" err="1"/>
              <a:t>AT_cDNA.fa</a:t>
            </a:r>
            <a:r>
              <a:rPr lang="en-US" sz="2200" dirty="0"/>
              <a:t> | head | ./</a:t>
            </a:r>
            <a:r>
              <a:rPr lang="en-US" sz="2200" dirty="0" err="1"/>
              <a:t>seqlen.awk</a:t>
            </a:r>
            <a:r>
              <a:rPr lang="en-US" sz="2200" dirty="0"/>
              <a:t> </a:t>
            </a:r>
            <a:endParaRPr lang="en-US" sz="2200" dirty="0" smtClean="0"/>
          </a:p>
          <a:p>
            <a:pPr lvl="1"/>
            <a:r>
              <a:rPr lang="en-US" sz="2400" dirty="0"/>
              <a:t>AT1G51370.2 720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21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| head </a:t>
            </a:r>
            <a:r>
              <a:rPr lang="en-US" sz="2800" dirty="0" smtClean="0"/>
              <a:t>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c</a:t>
            </a:r>
            <a:r>
              <a:rPr lang="en-US" sz="2800" dirty="0" smtClean="0"/>
              <a:t>at </a:t>
            </a:r>
            <a:r>
              <a:rPr lang="en-US" sz="2800" dirty="0" err="1" smtClean="0"/>
              <a:t>AT_cDNA.fa</a:t>
            </a:r>
            <a:r>
              <a:rPr lang="en-US" sz="2800" dirty="0" smtClean="0"/>
              <a:t> </a:t>
            </a:r>
            <a:r>
              <a:rPr lang="en-US" sz="2800" dirty="0" smtClean="0"/>
              <a:t>| tail -n 30 &gt;&gt;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Create a file named </a:t>
            </a:r>
            <a:r>
              <a:rPr lang="en-US" sz="2800" dirty="0" err="1"/>
              <a:t>AT_cDNA.len</a:t>
            </a:r>
            <a:r>
              <a:rPr lang="en-US" sz="2800" dirty="0"/>
              <a:t> that contains the lengths of each sequence in </a:t>
            </a:r>
            <a:r>
              <a:rPr lang="en-US" sz="2800" dirty="0" err="1"/>
              <a:t>AT_cDNA.fa</a:t>
            </a: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1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| head </a:t>
            </a:r>
            <a:r>
              <a:rPr lang="en-US" sz="2800" dirty="0" smtClean="0"/>
              <a:t>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c</a:t>
            </a:r>
            <a:r>
              <a:rPr lang="en-US" sz="2800" dirty="0" smtClean="0"/>
              <a:t>at  </a:t>
            </a:r>
            <a:r>
              <a:rPr lang="en-US" sz="2800" dirty="0" err="1" smtClean="0"/>
              <a:t>AT_cDNA.fa</a:t>
            </a:r>
            <a:r>
              <a:rPr lang="en-US" sz="2800" dirty="0" smtClean="0"/>
              <a:t> | tail -n 30 &gt;&gt;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Create a file named </a:t>
            </a:r>
            <a:r>
              <a:rPr lang="en-US" sz="2800" dirty="0" err="1" smtClean="0"/>
              <a:t>AT_cDNA.len</a:t>
            </a:r>
            <a:r>
              <a:rPr lang="en-US" sz="2800" dirty="0" smtClean="0"/>
              <a:t> that contains the lengths of each sequence in </a:t>
            </a:r>
            <a:r>
              <a:rPr lang="en-US" sz="2800" dirty="0" err="1" smtClean="0"/>
              <a:t>AT_cDNA.fa</a:t>
            </a:r>
            <a:endParaRPr lang="en-US" sz="2800" dirty="0" smtClean="0"/>
          </a:p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</a:t>
            </a:r>
            <a:r>
              <a:rPr lang="en-US" sz="2800" dirty="0" smtClean="0"/>
              <a:t>| </a:t>
            </a:r>
            <a:r>
              <a:rPr lang="en-US" sz="2800" dirty="0"/>
              <a:t>./</a:t>
            </a:r>
            <a:r>
              <a:rPr lang="en-US" sz="2800" dirty="0" err="1"/>
              <a:t>seqlen.awk</a:t>
            </a:r>
            <a:r>
              <a:rPr lang="en-US" sz="2800" dirty="0"/>
              <a:t> </a:t>
            </a:r>
            <a:r>
              <a:rPr lang="en-US" sz="2800" dirty="0" smtClean="0"/>
              <a:t>&gt; </a:t>
            </a:r>
            <a:r>
              <a:rPr lang="en-US" sz="2800" dirty="0" err="1" smtClean="0"/>
              <a:t>AT_cDNA.len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8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this pattern please!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 smtClean="0"/>
              <a:t>grep</a:t>
            </a:r>
            <a:r>
              <a:rPr lang="en-US" sz="2200" dirty="0" smtClean="0"/>
              <a:t> = find this pattern</a:t>
            </a:r>
          </a:p>
          <a:p>
            <a:endParaRPr lang="en-US" sz="2200" dirty="0"/>
          </a:p>
          <a:p>
            <a:r>
              <a:rPr lang="en-US" sz="2200" dirty="0" smtClean="0"/>
              <a:t>Example of a simple search</a:t>
            </a:r>
          </a:p>
          <a:p>
            <a:r>
              <a:rPr lang="en-US" sz="2200" dirty="0" err="1"/>
              <a:t>ls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ids</a:t>
            </a:r>
            <a:endParaRPr lang="en-US" sz="2200" dirty="0" smtClean="0"/>
          </a:p>
          <a:p>
            <a:pPr lvl="1"/>
            <a:r>
              <a:rPr lang="en-US" sz="2200" dirty="0" err="1"/>
              <a:t>ids.txt</a:t>
            </a:r>
            <a:endParaRPr lang="en-US" sz="2200" dirty="0"/>
          </a:p>
          <a:p>
            <a:pPr lvl="1"/>
            <a:r>
              <a:rPr lang="en-US" sz="2200" dirty="0" err="1"/>
              <a:t>ids_a.txt</a:t>
            </a:r>
            <a:endParaRPr lang="en-US" sz="2200" dirty="0"/>
          </a:p>
          <a:p>
            <a:pPr lvl="1"/>
            <a:r>
              <a:rPr lang="en-US" sz="2200" dirty="0" err="1" smtClean="0"/>
              <a:t>ids_b.txt</a:t>
            </a:r>
            <a:endParaRPr lang="en-US" sz="2200" dirty="0"/>
          </a:p>
          <a:p>
            <a:r>
              <a:rPr lang="pl-PL" sz="2400" dirty="0" err="1"/>
              <a:t>ls</a:t>
            </a:r>
            <a:r>
              <a:rPr lang="pl-PL" sz="2400" dirty="0"/>
              <a:t> | </a:t>
            </a:r>
            <a:r>
              <a:rPr lang="pl-PL" sz="2400" dirty="0" err="1"/>
              <a:t>awk</a:t>
            </a:r>
            <a:r>
              <a:rPr lang="pl-PL" sz="2400" dirty="0"/>
              <a:t> '/</a:t>
            </a:r>
            <a:r>
              <a:rPr lang="pl-PL" sz="2400" dirty="0" err="1"/>
              <a:t>ids</a:t>
            </a:r>
            <a:r>
              <a:rPr lang="pl-PL" sz="2400" dirty="0"/>
              <a:t>/'</a:t>
            </a:r>
            <a:endParaRPr lang="en-US" sz="2200" dirty="0" smtClean="0"/>
          </a:p>
          <a:p>
            <a:r>
              <a:rPr lang="en-US" sz="2200" dirty="0" smtClean="0"/>
              <a:t>Grab the first 10 headers in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AT_cDNA.fa</a:t>
            </a:r>
            <a:r>
              <a:rPr lang="en-US" sz="2400" dirty="0"/>
              <a:t> | </a:t>
            </a:r>
            <a:r>
              <a:rPr lang="en-US" sz="2400" dirty="0" err="1"/>
              <a:t>grep</a:t>
            </a:r>
            <a:r>
              <a:rPr lang="en-US" sz="2400" dirty="0"/>
              <a:t> "&gt;" | head &gt;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76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pic>
        <p:nvPicPr>
          <p:cNvPr id="6" name="Picture 5" descr="Screen Shot 2014-06-26 at 10.3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3999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you have already seen * = match any character</a:t>
            </a:r>
          </a:p>
          <a:p>
            <a:r>
              <a:rPr lang="en-US" sz="2200" dirty="0" err="1" smtClean="0"/>
              <a:t>ls</a:t>
            </a:r>
            <a:r>
              <a:rPr lang="en-US" sz="2200" dirty="0" smtClean="0"/>
              <a:t> </a:t>
            </a:r>
            <a:r>
              <a:rPr lang="en-US" sz="2200" dirty="0"/>
              <a:t>AT</a:t>
            </a:r>
            <a:r>
              <a:rPr lang="en-US" sz="2200" dirty="0" smtClean="0"/>
              <a:t>*</a:t>
            </a:r>
          </a:p>
          <a:p>
            <a:r>
              <a:rPr lang="en-US" sz="2200" dirty="0" err="1" smtClean="0"/>
              <a:t>ls</a:t>
            </a:r>
            <a:r>
              <a:rPr lang="en-US" sz="2200" dirty="0" smtClean="0"/>
              <a:t> genes*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Let’s grab all the headers that have transposable in their names and start with ATG40 in the gene name.</a:t>
            </a:r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"&gt;AT1G" | </a:t>
            </a:r>
            <a:r>
              <a:rPr lang="en-US" sz="2200" dirty="0" err="1"/>
              <a:t>grep</a:t>
            </a:r>
            <a:r>
              <a:rPr lang="en-US" sz="2200" dirty="0"/>
              <a:t> transposable | </a:t>
            </a:r>
            <a:r>
              <a:rPr lang="en-US" sz="2200" dirty="0" err="1"/>
              <a:t>grep</a:t>
            </a:r>
            <a:r>
              <a:rPr lang="en-US" sz="2200" dirty="0"/>
              <a:t> </a:t>
            </a:r>
            <a:r>
              <a:rPr lang="en-US" sz="2200" dirty="0" smtClean="0"/>
              <a:t>AT1G40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More succinctly </a:t>
            </a:r>
            <a:endParaRPr lang="en-US" sz="2200" dirty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"^&gt;AT1G40.*transposable.*"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Verify they give the same result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35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Now lets find all </a:t>
            </a:r>
            <a:r>
              <a:rPr lang="en-US" sz="2200" dirty="0" err="1" smtClean="0"/>
              <a:t>fasta</a:t>
            </a:r>
            <a:r>
              <a:rPr lang="en-US" sz="2200" dirty="0" smtClean="0"/>
              <a:t> ids that have chromosome positions between 15 million and 15 million 300 thousand</a:t>
            </a:r>
          </a:p>
          <a:p>
            <a:endParaRPr lang="en-US" sz="2200" dirty="0"/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"chr1\:15[0-3][0-9]*" | </a:t>
            </a:r>
            <a:r>
              <a:rPr lang="en-US" sz="2200" dirty="0" err="1"/>
              <a:t>grep</a:t>
            </a:r>
            <a:r>
              <a:rPr lang="en-US" sz="2200" dirty="0"/>
              <a:t> </a:t>
            </a:r>
            <a:r>
              <a:rPr lang="en-US" sz="2200" dirty="0" smtClean="0"/>
              <a:t>transposable</a:t>
            </a:r>
          </a:p>
          <a:p>
            <a:endParaRPr lang="en-US" sz="2200" dirty="0"/>
          </a:p>
          <a:p>
            <a:r>
              <a:rPr lang="en-US" sz="2200" dirty="0" smtClean="0"/>
              <a:t>There is a lot that can be done with regular expression and I encourage you to learn more on your own via the exercises and other online resources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8386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R</a:t>
            </a:r>
            <a:r>
              <a:rPr lang="en-US" sz="2200" dirty="0" smtClean="0"/>
              <a:t>eplace Symbol with Andrew in </a:t>
            </a:r>
            <a:r>
              <a:rPr lang="en-US" sz="2200" dirty="0" err="1" smtClean="0"/>
              <a:t>AT_cDNA.head.fa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err="1" smtClean="0"/>
              <a:t>sed</a:t>
            </a:r>
            <a:r>
              <a:rPr lang="en-US" sz="2200" dirty="0" smtClean="0"/>
              <a:t> </a:t>
            </a:r>
            <a:r>
              <a:rPr lang="en-US" sz="2200" dirty="0"/>
              <a:t>'s/Symbols/Andrew/g' </a:t>
            </a:r>
            <a:r>
              <a:rPr lang="en-US" sz="2200" dirty="0" err="1" smtClean="0"/>
              <a:t>AT_cDNA.head.fa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400" dirty="0" err="1"/>
              <a:t>perl</a:t>
            </a:r>
            <a:r>
              <a:rPr lang="en-US" sz="2400" dirty="0"/>
              <a:t> -</a:t>
            </a:r>
            <a:r>
              <a:rPr lang="en-US" sz="2400" dirty="0" err="1"/>
              <a:t>pe</a:t>
            </a:r>
            <a:r>
              <a:rPr lang="en-US" sz="2400" dirty="0"/>
              <a:t> 's/Symbols/Andrew/g'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Make all caps</a:t>
            </a:r>
          </a:p>
          <a:p>
            <a:r>
              <a:rPr lang="en-US" sz="2400" dirty="0" err="1"/>
              <a:t>tr</a:t>
            </a:r>
            <a:r>
              <a:rPr lang="en-US" sz="2400" dirty="0"/>
              <a:t> 'a-z' 'A-Z' &lt;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at </a:t>
            </a:r>
            <a:r>
              <a:rPr lang="en-US" sz="2400" dirty="0" err="1" smtClean="0"/>
              <a:t>AT_cDNA.head.fa</a:t>
            </a:r>
            <a:r>
              <a:rPr lang="en-US" sz="2200" dirty="0" smtClean="0"/>
              <a:t> | </a:t>
            </a:r>
            <a:r>
              <a:rPr lang="en-US" sz="2400" dirty="0" err="1" smtClean="0"/>
              <a:t>tr</a:t>
            </a:r>
            <a:r>
              <a:rPr lang="en-US" sz="2400" dirty="0" smtClean="0"/>
              <a:t> </a:t>
            </a:r>
            <a:r>
              <a:rPr lang="en-US" sz="2400" dirty="0"/>
              <a:t>'a-z' 'A-</a:t>
            </a:r>
            <a:r>
              <a:rPr lang="en-US" sz="2400" dirty="0" smtClean="0"/>
              <a:t>Z’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89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rows/columns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6096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genes_a.gff</a:t>
            </a:r>
            <a:endParaRPr lang="en-US" dirty="0"/>
          </a:p>
        </p:txBody>
      </p:sp>
      <p:pic>
        <p:nvPicPr>
          <p:cNvPr id="4" name="Picture 3" descr="Screen Shot 2014-06-26 at 12.4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6134100" cy="3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rows/columns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awk</a:t>
            </a:r>
            <a:r>
              <a:rPr lang="en-US" sz="2000" dirty="0"/>
              <a:t> '{print NF}' </a:t>
            </a:r>
            <a:r>
              <a:rPr lang="en-US" sz="2000" dirty="0" err="1"/>
              <a:t>genes_a.gff</a:t>
            </a:r>
            <a:r>
              <a:rPr lang="en-US" sz="2000" dirty="0"/>
              <a:t> | head -n </a:t>
            </a:r>
            <a:r>
              <a:rPr lang="en-US" sz="2000" dirty="0" smtClean="0"/>
              <a:t>1</a:t>
            </a:r>
          </a:p>
          <a:p>
            <a:r>
              <a:rPr lang="en-US" sz="2000" dirty="0" err="1"/>
              <a:t>awk</a:t>
            </a:r>
            <a:r>
              <a:rPr lang="en-US" sz="2000" dirty="0"/>
              <a:t> '{print NR}' </a:t>
            </a:r>
            <a:r>
              <a:rPr lang="en-US" sz="2000" dirty="0" err="1"/>
              <a:t>genes_a.gff</a:t>
            </a:r>
            <a:r>
              <a:rPr lang="en-US" sz="2000" dirty="0"/>
              <a:t> | tail -n </a:t>
            </a:r>
            <a:r>
              <a:rPr lang="en-US" sz="2000" dirty="0" smtClean="0"/>
              <a:t>1</a:t>
            </a:r>
          </a:p>
          <a:p>
            <a:r>
              <a:rPr lang="en-US" sz="2000" dirty="0" smtClean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/>
              <a:t>p</a:t>
            </a:r>
            <a:r>
              <a:rPr lang="en-US" sz="2000" dirty="0" smtClean="0"/>
              <a:t>ress up to get the last command and modify with arrows</a:t>
            </a:r>
          </a:p>
          <a:p>
            <a:r>
              <a:rPr lang="en-US" sz="2000" dirty="0"/>
              <a:t>m</a:t>
            </a:r>
            <a:r>
              <a:rPr lang="en-US" sz="2000" dirty="0" smtClean="0"/>
              <a:t>ore </a:t>
            </a:r>
            <a:r>
              <a:rPr lang="en-US" sz="2000" dirty="0" err="1" smtClean="0"/>
              <a:t>genes_a.gff</a:t>
            </a:r>
            <a:r>
              <a:rPr lang="en-US" sz="2000" dirty="0" smtClean="0"/>
              <a:t> | </a:t>
            </a:r>
            <a:r>
              <a:rPr lang="en-US" sz="2000" b="1" dirty="0" err="1"/>
              <a:t>awk</a:t>
            </a:r>
            <a:r>
              <a:rPr lang="en-US" sz="2000" b="1" dirty="0"/>
              <a:t> '{print $1,$2,$5,$6}' </a:t>
            </a:r>
            <a:r>
              <a:rPr lang="en-US" sz="2000" dirty="0"/>
              <a:t>| </a:t>
            </a:r>
            <a:r>
              <a:rPr lang="en-US" sz="2000" dirty="0" smtClean="0"/>
              <a:t>more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</a:t>
            </a:r>
            <a:r>
              <a:rPr lang="en-US" sz="2000" b="1" dirty="0"/>
              <a:t>$6-$5</a:t>
            </a:r>
            <a:r>
              <a:rPr lang="en-US" sz="2000" dirty="0"/>
              <a:t>}' | </a:t>
            </a:r>
            <a:r>
              <a:rPr lang="en-US" sz="2000" dirty="0" smtClean="0"/>
              <a:t>more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</a:t>
            </a:r>
            <a:r>
              <a:rPr lang="en-US" sz="2000" b="1" dirty="0"/>
              <a:t>sort</a:t>
            </a:r>
            <a:r>
              <a:rPr lang="en-US" sz="2000" dirty="0"/>
              <a:t> | </a:t>
            </a:r>
            <a:r>
              <a:rPr lang="en-US" sz="2000" dirty="0" smtClean="0"/>
              <a:t>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sort </a:t>
            </a:r>
            <a:r>
              <a:rPr lang="en-US" sz="2000" b="1" dirty="0" smtClean="0"/>
              <a:t>–k </a:t>
            </a:r>
            <a:r>
              <a:rPr lang="en-US" sz="2000" b="1" dirty="0"/>
              <a:t>5</a:t>
            </a:r>
            <a:r>
              <a:rPr lang="en-US" sz="2000" b="1" dirty="0" smtClean="0"/>
              <a:t>n </a:t>
            </a:r>
            <a:r>
              <a:rPr lang="en-US" sz="2000" dirty="0" smtClean="0"/>
              <a:t>| 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sort </a:t>
            </a:r>
            <a:r>
              <a:rPr lang="en-US" sz="2000" dirty="0" smtClean="0"/>
              <a:t>–k </a:t>
            </a:r>
            <a:r>
              <a:rPr lang="en-US" sz="2000" dirty="0"/>
              <a:t>5</a:t>
            </a:r>
            <a:r>
              <a:rPr lang="en-US" sz="2000" b="1" dirty="0" smtClean="0"/>
              <a:t>rn</a:t>
            </a:r>
            <a:r>
              <a:rPr lang="en-US" sz="2000" dirty="0" smtClean="0"/>
              <a:t> </a:t>
            </a:r>
            <a:r>
              <a:rPr lang="en-US" sz="2000" dirty="0" smtClean="0"/>
              <a:t>| 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$1,$2,$4,$5,$6,$6-$5}' | </a:t>
            </a:r>
            <a:r>
              <a:rPr lang="en-US" sz="2000" dirty="0" err="1"/>
              <a:t>awk</a:t>
            </a:r>
            <a:r>
              <a:rPr lang="en-US" sz="2000" dirty="0"/>
              <a:t> </a:t>
            </a:r>
            <a:r>
              <a:rPr lang="en-US" sz="2000" dirty="0" smtClean="0"/>
              <a:t>’$6&gt;</a:t>
            </a:r>
            <a:r>
              <a:rPr lang="en-US" sz="2000" dirty="0"/>
              <a:t>2000'</a:t>
            </a:r>
            <a:endParaRPr lang="en-US" sz="2000" dirty="0" smtClean="0"/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</a:t>
            </a:r>
            <a:r>
              <a:rPr lang="en-US" sz="2000" b="1" dirty="0" smtClean="0"/>
              <a:t>’OFS=“\t</a:t>
            </a:r>
            <a:r>
              <a:rPr lang="en-US" sz="2000" b="1" dirty="0"/>
              <a:t>" </a:t>
            </a:r>
            <a:r>
              <a:rPr lang="en-US" sz="2000" dirty="0"/>
              <a:t>{print $1,$2,$4,$5,$6,$6-$5}' | </a:t>
            </a:r>
            <a:r>
              <a:rPr lang="en-US" sz="2000" dirty="0" smtClean="0"/>
              <a:t>sort </a:t>
            </a:r>
            <a:r>
              <a:rPr lang="en-US" sz="2000" dirty="0"/>
              <a:t>-k 6rn | head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945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931276" cy="1143000"/>
          </a:xfrm>
        </p:spPr>
        <p:txBody>
          <a:bodyPr/>
          <a:lstStyle/>
          <a:p>
            <a:r>
              <a:rPr lang="en-US" dirty="0" smtClean="0"/>
              <a:t>How many different Items are in column 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more </a:t>
            </a:r>
            <a:r>
              <a:rPr lang="en-US" sz="2400" dirty="0" err="1" smtClean="0"/>
              <a:t>genes_a.gff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 smtClean="0"/>
              <a:t>uniq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 smtClean="0"/>
              <a:t>uniq</a:t>
            </a:r>
            <a:r>
              <a:rPr lang="en-US" sz="2400" dirty="0" smtClean="0"/>
              <a:t> –c</a:t>
            </a:r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/>
              <a:t>uniq</a:t>
            </a:r>
            <a:r>
              <a:rPr lang="en-US" sz="2400" dirty="0"/>
              <a:t> -c | sort </a:t>
            </a:r>
            <a:r>
              <a:rPr lang="en-US" sz="2400" dirty="0" smtClean="0"/>
              <a:t>–</a:t>
            </a:r>
            <a:r>
              <a:rPr lang="en-US" sz="2400" dirty="0" err="1" smtClean="0"/>
              <a:t>rn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You can also use cut to grab a </a:t>
            </a:r>
            <a:r>
              <a:rPr lang="en-US" sz="2400" dirty="0" err="1" smtClean="0"/>
              <a:t>collumn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cut -f 4 </a:t>
            </a:r>
            <a:r>
              <a:rPr lang="en-US" sz="2400" dirty="0" err="1" smtClean="0"/>
              <a:t>genes_a.gff</a:t>
            </a:r>
            <a:endParaRPr lang="en-US" sz="2400" dirty="0" smtClean="0"/>
          </a:p>
          <a:p>
            <a:r>
              <a:rPr lang="en-US" sz="2400" dirty="0"/>
              <a:t>cut -f 4- </a:t>
            </a:r>
            <a:r>
              <a:rPr lang="en-US" sz="2400" dirty="0" err="1"/>
              <a:t>genes_a.gff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433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more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smtClean="0"/>
              <a:t>more</a:t>
            </a:r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</a:t>
            </a:r>
            <a:r>
              <a:rPr lang="en-US" sz="2200" dirty="0" smtClean="0"/>
              <a:t>print $1, </a:t>
            </a:r>
            <a:r>
              <a:rPr lang="en-US" sz="2200" dirty="0"/>
              <a:t>$NF}' | </a:t>
            </a:r>
            <a:r>
              <a:rPr lang="en-US" sz="2200" dirty="0" smtClean="0"/>
              <a:t>more</a:t>
            </a:r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</a:t>
            </a:r>
            <a:r>
              <a:rPr lang="en-US" sz="2200" dirty="0" smtClean="0"/>
              <a:t>g’</a:t>
            </a:r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's/LENGTH=//g’ </a:t>
            </a:r>
            <a:endParaRPr lang="en-US" sz="2200" dirty="0" smtClean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's/LENGTH=//g</a:t>
            </a:r>
            <a:r>
              <a:rPr lang="en-US" sz="2200" dirty="0" smtClean="0"/>
              <a:t>’ | </a:t>
            </a:r>
            <a:r>
              <a:rPr lang="en-US" sz="2200" dirty="0" err="1" smtClean="0"/>
              <a:t>perl</a:t>
            </a:r>
            <a:r>
              <a:rPr lang="en-US" sz="2200" dirty="0" smtClean="0"/>
              <a:t> -</a:t>
            </a:r>
            <a:r>
              <a:rPr lang="en-US" sz="2200" dirty="0" err="1" smtClean="0"/>
              <a:t>pe</a:t>
            </a:r>
            <a:r>
              <a:rPr lang="en-US" sz="2200" dirty="0" smtClean="0"/>
              <a:t> ‘s/&gt;//g’ </a:t>
            </a:r>
          </a:p>
          <a:p>
            <a:r>
              <a:rPr lang="en-US" sz="2400" dirty="0"/>
              <a:t>more </a:t>
            </a:r>
            <a:r>
              <a:rPr lang="en-US" sz="2400" dirty="0" err="1"/>
              <a:t>AT_cDNA.fa</a:t>
            </a:r>
            <a:r>
              <a:rPr lang="en-US" sz="2400" dirty="0"/>
              <a:t> | </a:t>
            </a:r>
            <a:r>
              <a:rPr lang="en-US" sz="2400" dirty="0" err="1"/>
              <a:t>grep</a:t>
            </a:r>
            <a:r>
              <a:rPr lang="en-US" sz="2400" dirty="0"/>
              <a:t> "&gt;" | </a:t>
            </a:r>
            <a:r>
              <a:rPr lang="en-US" sz="2400" dirty="0" err="1"/>
              <a:t>awk</a:t>
            </a:r>
            <a:r>
              <a:rPr lang="en-US" sz="2400" dirty="0"/>
              <a:t> '{print $1,$NF}' | </a:t>
            </a:r>
            <a:r>
              <a:rPr lang="en-US" sz="2400" dirty="0" err="1"/>
              <a:t>sed</a:t>
            </a:r>
            <a:r>
              <a:rPr lang="en-US" sz="2400" dirty="0"/>
              <a:t> 's/LENGTH=//g' | </a:t>
            </a:r>
            <a:r>
              <a:rPr lang="en-US" sz="2400" dirty="0" err="1"/>
              <a:t>perl</a:t>
            </a:r>
            <a:r>
              <a:rPr lang="en-US" sz="2400" dirty="0"/>
              <a:t> -</a:t>
            </a:r>
            <a:r>
              <a:rPr lang="en-US" sz="2400" dirty="0" err="1"/>
              <a:t>pe</a:t>
            </a:r>
            <a:r>
              <a:rPr lang="en-US" sz="2400" dirty="0"/>
              <a:t> 's/&gt;//g' &gt; </a:t>
            </a:r>
            <a:r>
              <a:rPr lang="en-US" sz="2400" dirty="0" smtClean="0"/>
              <a:t>AT_cDNA.len2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at </a:t>
            </a:r>
            <a:r>
              <a:rPr lang="en-US" sz="2200" dirty="0" err="1" smtClean="0"/>
              <a:t>AT_cDNA.fa</a:t>
            </a:r>
            <a:r>
              <a:rPr lang="en-US" sz="2200" dirty="0" smtClean="0"/>
              <a:t> | ./</a:t>
            </a:r>
            <a:r>
              <a:rPr lang="en-US" sz="2200" dirty="0" err="1" smtClean="0"/>
              <a:t>seqlen.awk</a:t>
            </a:r>
            <a:r>
              <a:rPr lang="en-US" sz="2200" dirty="0" smtClean="0"/>
              <a:t> &gt; </a:t>
            </a:r>
            <a:r>
              <a:rPr lang="en-US" sz="2200" dirty="0" err="1" smtClean="0"/>
              <a:t>AT_cDNA.len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2036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diff </a:t>
            </a:r>
            <a:r>
              <a:rPr lang="en-US" sz="2800" dirty="0" err="1"/>
              <a:t>AT_cDNA.len</a:t>
            </a:r>
            <a:r>
              <a:rPr lang="en-US" sz="2800" dirty="0"/>
              <a:t> AT_cDNA.len2</a:t>
            </a:r>
          </a:p>
          <a:p>
            <a:r>
              <a:rPr lang="en-US" dirty="0" err="1"/>
              <a:t>comm</a:t>
            </a:r>
            <a:r>
              <a:rPr lang="en-US" dirty="0"/>
              <a:t> </a:t>
            </a:r>
            <a:r>
              <a:rPr lang="en-US" dirty="0" err="1"/>
              <a:t>AT_cDNA.len</a:t>
            </a:r>
            <a:r>
              <a:rPr lang="en-US" dirty="0"/>
              <a:t> AT_cDNA.len2</a:t>
            </a:r>
          </a:p>
        </p:txBody>
      </p:sp>
    </p:spTree>
    <p:extLst>
      <p:ext uri="{BB962C8B-B14F-4D97-AF65-F5344CB8AC3E}">
        <p14:creationId xmlns:p14="http://schemas.microsoft.com/office/powerpoint/2010/main" val="12269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R1.fastq | paste - - - - | </a:t>
            </a:r>
            <a:r>
              <a:rPr lang="en-US" dirty="0" smtClean="0"/>
              <a:t>more</a:t>
            </a:r>
          </a:p>
          <a:p>
            <a:r>
              <a:rPr lang="en-US" dirty="0"/>
              <a:t>more R1.fastq | paste - - - - | </a:t>
            </a:r>
            <a:r>
              <a:rPr lang="en-US" dirty="0" err="1"/>
              <a:t>awk</a:t>
            </a:r>
            <a:r>
              <a:rPr lang="en-US" dirty="0"/>
              <a:t> '{print $1,$2; print $3</a:t>
            </a:r>
            <a:r>
              <a:rPr lang="en-US" dirty="0" smtClean="0"/>
              <a:t>}’</a:t>
            </a:r>
          </a:p>
          <a:p>
            <a:r>
              <a:rPr lang="en-US" dirty="0"/>
              <a:t>more R1.fastq | paste - - - - | </a:t>
            </a:r>
            <a:r>
              <a:rPr lang="en-US" dirty="0" err="1"/>
              <a:t>awk</a:t>
            </a:r>
            <a:r>
              <a:rPr lang="en-US" dirty="0"/>
              <a:t> '{print $1,$2; print $3</a:t>
            </a:r>
            <a:r>
              <a:rPr lang="en-US" dirty="0" smtClean="0"/>
              <a:t>}’ |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/>
              <a:t>'s/@/&gt;/</a:t>
            </a:r>
            <a:r>
              <a:rPr lang="en-US" dirty="0" smtClean="0"/>
              <a:t>g’ &gt; R1.fasta</a:t>
            </a:r>
            <a:endParaRPr lang="en-US" dirty="0"/>
          </a:p>
        </p:txBody>
      </p:sp>
      <p:pic>
        <p:nvPicPr>
          <p:cNvPr id="4" name="Picture 3" descr="Screen Shot 2014-06-26 at 3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7048500" cy="381000"/>
          </a:xfrm>
          <a:prstGeom prst="rect">
            <a:avLst/>
          </a:prstGeom>
        </p:spPr>
      </p:pic>
      <p:pic>
        <p:nvPicPr>
          <p:cNvPr id="5" name="Picture 4" descr="Screen Shot 2014-06-26 at 3.2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7035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c</a:t>
            </a:r>
            <a:r>
              <a:rPr lang="en-US" dirty="0" smtClean="0"/>
              <a:t> R1.fastq</a:t>
            </a:r>
          </a:p>
          <a:p>
            <a:r>
              <a:rPr lang="en-US" dirty="0" smtClean="0"/>
              <a:t>split </a:t>
            </a:r>
            <a:r>
              <a:rPr lang="en-US" dirty="0"/>
              <a:t>-l 4000 R1.fastq </a:t>
            </a:r>
            <a:r>
              <a:rPr lang="en-US" dirty="0" smtClean="0"/>
              <a:t>R1_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R1_* | </a:t>
            </a:r>
            <a:r>
              <a:rPr lang="en-US" dirty="0" err="1" smtClean="0"/>
              <a:t>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1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Part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 smtClean="0"/>
              <a:t>Git,wget,rsync,scp</a:t>
            </a:r>
            <a:endParaRPr lang="en-US" dirty="0" smtClean="0"/>
          </a:p>
          <a:p>
            <a:r>
              <a:rPr lang="en-US" dirty="0" smtClean="0"/>
              <a:t>Preinstalled software</a:t>
            </a:r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Submitting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5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321197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Windows:</a:t>
            </a:r>
          </a:p>
          <a:p>
            <a:pPr lvl="0"/>
            <a:r>
              <a:rPr lang="en-US" b="1" dirty="0" err="1"/>
              <a:t>PuTTY</a:t>
            </a:r>
            <a:r>
              <a:rPr lang="en-US" dirty="0"/>
              <a:t> is an extremely small download of a free, full-featured SSH client.</a:t>
            </a:r>
          </a:p>
          <a:p>
            <a:pPr lvl="0"/>
            <a:r>
              <a:rPr lang="en-US" b="1" dirty="0"/>
              <a:t>SSH Secure Shell Client</a:t>
            </a:r>
            <a:r>
              <a:rPr lang="en-US" dirty="0"/>
              <a:t>, also a full featured client that is commercial. It is available as part of the Iowa State University site-licensed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-X </a:t>
            </a:r>
            <a:r>
              <a:rPr lang="en-US" dirty="0" smtClean="0">
                <a:hlinkClick r:id="rId2"/>
              </a:rPr>
              <a:t>username@hpc-class.its.iastate.edu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Note:  You will not see your password as you type.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6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5400"/>
            <a:ext cx="8915400" cy="4648200"/>
          </a:xfrm>
        </p:spPr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 					nothing in your folder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				/home/</a:t>
            </a:r>
            <a:r>
              <a:rPr lang="en-US" dirty="0" err="1" smtClean="0"/>
              <a:t>netid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ho				Who else is on this machine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-r /home/severin/</a:t>
            </a:r>
            <a:r>
              <a:rPr lang="en-US" dirty="0" err="1" smtClean="0"/>
              <a:t>Basic_UNIX</a:t>
            </a:r>
            <a:r>
              <a:rPr lang="en-US" dirty="0" smtClean="0"/>
              <a:t> .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Basic_UNIX</a:t>
            </a:r>
            <a:r>
              <a:rPr lang="en-US" dirty="0" smtClean="0"/>
              <a:t>/WORKSHOP_FILES</a:t>
            </a:r>
          </a:p>
          <a:p>
            <a:endParaRPr lang="en-US" dirty="0"/>
          </a:p>
          <a:p>
            <a:r>
              <a:rPr lang="en-US" dirty="0" smtClean="0"/>
              <a:t>The remote machine will have a prompt that looks like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netid@</a:t>
            </a:r>
            <a:r>
              <a:rPr lang="en-US" b="1" dirty="0" err="1"/>
              <a:t>hpc-class</a:t>
            </a:r>
            <a:r>
              <a:rPr lang="en-US" b="1" dirty="0"/>
              <a:t> </a:t>
            </a:r>
            <a:r>
              <a:rPr lang="en-US" dirty="0"/>
              <a:t>WORKSHOP_FILES]$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5797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and downloading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Downloading from a website</a:t>
            </a:r>
          </a:p>
          <a:p>
            <a:endParaRPr lang="en-US" dirty="0" smtClean="0"/>
          </a:p>
          <a:p>
            <a:r>
              <a:rPr lang="en-US" dirty="0" err="1" smtClean="0"/>
              <a:t>wget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http://goo.gl/</a:t>
            </a:r>
            <a:r>
              <a:rPr lang="en-US" dirty="0" smtClean="0">
                <a:hlinkClick r:id="rId2"/>
              </a:rPr>
              <a:t>CDXx15</a:t>
            </a:r>
            <a:r>
              <a:rPr lang="en-US" dirty="0" smtClean="0"/>
              <a:t>		=soybean annotation</a:t>
            </a:r>
            <a:endParaRPr lang="en-US" dirty="0"/>
          </a:p>
          <a:p>
            <a:r>
              <a:rPr lang="en-US" dirty="0" smtClean="0"/>
              <a:t>How do we look at this file?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8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and downloading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48200"/>
          </a:xfrm>
        </p:spPr>
        <p:txBody>
          <a:bodyPr/>
          <a:lstStyle/>
          <a:p>
            <a:r>
              <a:rPr lang="en-US" sz="2300" dirty="0" smtClean="0"/>
              <a:t>Transferring files from our local machine to the remote machine</a:t>
            </a:r>
          </a:p>
          <a:p>
            <a:endParaRPr lang="en-US" sz="2300" dirty="0" smtClean="0"/>
          </a:p>
          <a:p>
            <a:r>
              <a:rPr lang="en-US" sz="2300" dirty="0" smtClean="0"/>
              <a:t>Open up a new terminal</a:t>
            </a:r>
          </a:p>
          <a:p>
            <a:endParaRPr lang="en-US" sz="2300" dirty="0" smtClean="0"/>
          </a:p>
          <a:p>
            <a:r>
              <a:rPr lang="en-US" sz="2300" dirty="0"/>
              <a:t>touch </a:t>
            </a:r>
            <a:r>
              <a:rPr lang="en-US" sz="2300" dirty="0" err="1" smtClean="0"/>
              <a:t>cats.txt</a:t>
            </a:r>
            <a:endParaRPr lang="en-US" sz="2300" dirty="0" smtClean="0"/>
          </a:p>
          <a:p>
            <a:r>
              <a:rPr lang="en-US" sz="2300" dirty="0" err="1"/>
              <a:t>scp</a:t>
            </a:r>
            <a:r>
              <a:rPr lang="en-US" sz="2300" dirty="0"/>
              <a:t> </a:t>
            </a:r>
            <a:r>
              <a:rPr lang="en-US" sz="2300" dirty="0" err="1"/>
              <a:t>cats.txt</a:t>
            </a:r>
            <a:r>
              <a:rPr lang="en-US" sz="2300" dirty="0"/>
              <a:t> </a:t>
            </a:r>
            <a:r>
              <a:rPr lang="en-US" sz="2300" dirty="0" err="1" smtClean="0"/>
              <a:t>netid</a:t>
            </a:r>
            <a:r>
              <a:rPr lang="en-US" sz="2300" dirty="0" err="1" smtClean="0"/>
              <a:t>@</a:t>
            </a:r>
            <a:r>
              <a:rPr lang="en-US" sz="2300" dirty="0" err="1"/>
              <a:t>hpc-class.its.iastate.edu</a:t>
            </a:r>
            <a:r>
              <a:rPr lang="en-US" sz="2300" dirty="0"/>
              <a:t>:/home</a:t>
            </a:r>
            <a:r>
              <a:rPr lang="en-US" sz="2300" dirty="0" smtClean="0"/>
              <a:t>/</a:t>
            </a:r>
            <a:r>
              <a:rPr lang="en-US" sz="2300" dirty="0" err="1" smtClean="0"/>
              <a:t>netid</a:t>
            </a:r>
            <a:endParaRPr lang="en-US" sz="2300" dirty="0" smtClean="0"/>
          </a:p>
          <a:p>
            <a:endParaRPr lang="en-US" sz="2300" dirty="0" smtClean="0"/>
          </a:p>
          <a:p>
            <a:r>
              <a:rPr lang="en-US" sz="2200" dirty="0" err="1"/>
              <a:t>rsync</a:t>
            </a:r>
            <a:r>
              <a:rPr lang="en-US" sz="2200" dirty="0"/>
              <a:t> -</a:t>
            </a:r>
            <a:r>
              <a:rPr lang="en-US" sz="2200" dirty="0" err="1"/>
              <a:t>avz</a:t>
            </a:r>
            <a:r>
              <a:rPr lang="en-US" sz="2200" dirty="0"/>
              <a:t> -e 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 err="1"/>
              <a:t>cats.txt</a:t>
            </a:r>
            <a:r>
              <a:rPr lang="en-US" sz="2200" dirty="0"/>
              <a:t> </a:t>
            </a:r>
            <a:r>
              <a:rPr lang="en-US" sz="2200" dirty="0" err="1" smtClean="0"/>
              <a:t>netid@</a:t>
            </a:r>
            <a:r>
              <a:rPr lang="en-US" sz="2200" dirty="0" err="1"/>
              <a:t>hpc-class.its.iastate.edu</a:t>
            </a:r>
            <a:r>
              <a:rPr lang="en-US" sz="2200" dirty="0"/>
              <a:t>:/home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9705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Pre-installed software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use /shared/bioinformatics/modules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odule avail</a:t>
            </a:r>
          </a:p>
          <a:p>
            <a:r>
              <a:rPr lang="en-US" dirty="0" smtClean="0"/>
              <a:t>module </a:t>
            </a:r>
            <a:r>
              <a:rPr lang="en-US" dirty="0"/>
              <a:t>what-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r>
              <a:rPr lang="en-US" dirty="0"/>
              <a:t>m</a:t>
            </a:r>
            <a:r>
              <a:rPr lang="en-US" dirty="0" smtClean="0"/>
              <a:t>odule load </a:t>
            </a:r>
            <a:r>
              <a:rPr lang="en-US" dirty="0" err="1" smtClean="0"/>
              <a:t>fastqc</a:t>
            </a:r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2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13716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-q</a:t>
            </a:r>
          </a:p>
        </p:txBody>
      </p:sp>
      <p:pic>
        <p:nvPicPr>
          <p:cNvPr id="4" name="Picture 3" descr="Screen Shot 2014-06-26 at 3.3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43200"/>
            <a:ext cx="882568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8382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-a</a:t>
            </a:r>
          </a:p>
        </p:txBody>
      </p:sp>
      <p:pic>
        <p:nvPicPr>
          <p:cNvPr id="5" name="Picture 4" descr="Screen Shot 2014-06-27 at 7.10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891170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85800"/>
          </a:xfrm>
        </p:spPr>
        <p:txBody>
          <a:bodyPr/>
          <a:lstStyle/>
          <a:p>
            <a:r>
              <a:rPr lang="en-US" dirty="0" smtClean="0"/>
              <a:t>Submitting a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78875" cy="4648200"/>
          </a:xfrm>
        </p:spPr>
        <p:txBody>
          <a:bodyPr/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-l </a:t>
            </a:r>
            <a:r>
              <a:rPr lang="en-US" dirty="0" err="1"/>
              <a:t>vmem</a:t>
            </a:r>
            <a:r>
              <a:rPr lang="en-US" dirty="0"/>
              <a:t>=16Gb,pmem=4Gb,mem=16Gb</a:t>
            </a:r>
          </a:p>
          <a:p>
            <a:r>
              <a:rPr lang="en-US" dirty="0"/>
              <a:t>#PBS -l nodes=1:ppn=4:compute</a:t>
            </a:r>
          </a:p>
          <a:p>
            <a:r>
              <a:rPr lang="de-DE" dirty="0"/>
              <a:t>#PBS -l </a:t>
            </a:r>
            <a:r>
              <a:rPr lang="de-DE" dirty="0" err="1"/>
              <a:t>walltime</a:t>
            </a:r>
            <a:r>
              <a:rPr lang="de-DE" dirty="0"/>
              <a:t>=48:00:00</a:t>
            </a:r>
          </a:p>
          <a:p>
            <a:r>
              <a:rPr lang="de-DE" dirty="0"/>
              <a:t>#PBS -N </a:t>
            </a:r>
            <a:r>
              <a:rPr lang="de-DE" i="1" dirty="0" smtClean="0"/>
              <a:t>FASTQC</a:t>
            </a:r>
            <a:r>
              <a:rPr lang="de-DE" dirty="0" smtClean="0"/>
              <a:t>               </a:t>
            </a:r>
            <a:r>
              <a:rPr lang="en-US" b="1" dirty="0" smtClean="0">
                <a:sym typeface="Wingdings"/>
              </a:rPr>
              <a:t>  You can change this</a:t>
            </a:r>
          </a:p>
          <a:p>
            <a:r>
              <a:rPr lang="de-DE" dirty="0" smtClean="0"/>
              <a:t>#PBS -o ${PBS_JOBNAME}.o${PBS_JOBID} -</a:t>
            </a:r>
            <a:r>
              <a:rPr lang="de-DE" dirty="0" err="1" smtClean="0"/>
              <a:t>e</a:t>
            </a:r>
            <a:r>
              <a:rPr lang="de-DE" dirty="0" smtClean="0"/>
              <a:t> ${PBS_JOBNAME}.</a:t>
            </a:r>
            <a:r>
              <a:rPr lang="de-DE" dirty="0" err="1" smtClean="0"/>
              <a:t>e</a:t>
            </a:r>
            <a:r>
              <a:rPr lang="de-DE" dirty="0" smtClean="0"/>
              <a:t>${PBS_JOBID}</a:t>
            </a:r>
          </a:p>
          <a:p>
            <a:r>
              <a:rPr lang="de-DE" dirty="0" smtClean="0"/>
              <a:t>cd </a:t>
            </a:r>
            <a:r>
              <a:rPr lang="de-DE" dirty="0"/>
              <a:t>$</a:t>
            </a:r>
            <a:r>
              <a:rPr lang="de-DE" dirty="0" smtClean="0"/>
              <a:t>PBS_O_WORKDIR</a:t>
            </a:r>
          </a:p>
          <a:p>
            <a:endParaRPr lang="de-DE" dirty="0"/>
          </a:p>
          <a:p>
            <a:r>
              <a:rPr lang="en-US" dirty="0" err="1"/>
              <a:t>fastqc</a:t>
            </a:r>
            <a:r>
              <a:rPr lang="en-US" dirty="0"/>
              <a:t> R1.</a:t>
            </a:r>
            <a:r>
              <a:rPr lang="en-US" dirty="0" smtClean="0"/>
              <a:t>fastq     </a:t>
            </a:r>
            <a:r>
              <a:rPr lang="en-US" b="1" dirty="0" smtClean="0">
                <a:sym typeface="Wingdings"/>
              </a:rPr>
              <a:t>  Your command here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0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dirty="0"/>
              <a:t>/home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</a:t>
            </a:r>
            <a:r>
              <a:rPr lang="en-US" dirty="0" smtClean="0"/>
              <a:t>WORKSHOP_FILES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–a</a:t>
            </a:r>
          </a:p>
          <a:p>
            <a:endParaRPr lang="en-US" dirty="0"/>
          </a:p>
          <a:p>
            <a:r>
              <a:rPr lang="en-US" dirty="0"/>
              <a:t>R1_fastqc.html</a:t>
            </a:r>
          </a:p>
          <a:p>
            <a:r>
              <a:rPr lang="en-US" dirty="0" smtClean="0"/>
              <a:t>R2_fastqc.html</a:t>
            </a:r>
          </a:p>
          <a:p>
            <a:endParaRPr lang="en-US" dirty="0"/>
          </a:p>
          <a:p>
            <a:r>
              <a:rPr lang="en-US" dirty="0" err="1" smtClean="0"/>
              <a:t>firefox</a:t>
            </a:r>
            <a:r>
              <a:rPr lang="en-US" dirty="0" smtClean="0"/>
              <a:t> R1_fastqc.html   </a:t>
            </a:r>
            <a:r>
              <a:rPr lang="en-US" dirty="0" smtClean="0">
                <a:sym typeface="Wingdings"/>
              </a:rPr>
              <a:t> to view the results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0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it,wget,rsync,scp</a:t>
            </a:r>
            <a:endParaRPr lang="en-US" dirty="0" smtClean="0"/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endParaRPr lang="en-US" dirty="0"/>
          </a:p>
          <a:p>
            <a:r>
              <a:rPr lang="en-US" dirty="0" smtClean="0"/>
              <a:t>Submitting Jobs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2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the material from the workshop in more detail</a:t>
            </a:r>
          </a:p>
          <a:p>
            <a:pPr lvl="1"/>
            <a:r>
              <a:rPr lang="en-US" dirty="0" smtClean="0"/>
              <a:t>Exercises  (</a:t>
            </a:r>
            <a:r>
              <a:rPr lang="en-US" dirty="0" err="1" smtClean="0"/>
              <a:t>Basic_UNIX</a:t>
            </a:r>
            <a:r>
              <a:rPr lang="en-US" dirty="0" smtClean="0"/>
              <a:t>/</a:t>
            </a:r>
            <a:r>
              <a:rPr lang="en-US" dirty="0" err="1" smtClean="0"/>
              <a:t>UNIX_exercises_all.docx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Unix and Perl primer for Biologists</a:t>
            </a:r>
          </a:p>
          <a:p>
            <a:pPr lvl="1"/>
            <a:r>
              <a:rPr lang="en-US" dirty="0">
                <a:hlinkClick r:id="rId2"/>
              </a:rPr>
              <a:t>http://korflab.ucdavis.edu/Unix_and_Perl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Advanced Unix workshop coming soon!</a:t>
            </a:r>
          </a:p>
        </p:txBody>
      </p:sp>
    </p:spTree>
    <p:extLst>
      <p:ext uri="{BB962C8B-B14F-4D97-AF65-F5344CB8AC3E}">
        <p14:creationId xmlns:p14="http://schemas.microsoft.com/office/powerpoint/2010/main" val="368677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Workshop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tell us what you think about this workshop by completing this short survey (10 questions)</a:t>
            </a:r>
          </a:p>
          <a:p>
            <a:r>
              <a:rPr lang="en-US" dirty="0"/>
              <a:t>http://</a:t>
            </a:r>
            <a:r>
              <a:rPr lang="en-US" dirty="0" smtClean="0"/>
              <a:t>goo.gl/XJq7Bk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6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10720</TotalTime>
  <Words>3256</Words>
  <Application>Microsoft Macintosh PowerPoint</Application>
  <PresentationFormat>On-screen Show (4:3)</PresentationFormat>
  <Paragraphs>688</Paragraphs>
  <Slides>73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PowerPoint</vt:lpstr>
      <vt:lpstr>Genome Informatics at Iowa  State University</vt:lpstr>
      <vt:lpstr>What do I do?</vt:lpstr>
      <vt:lpstr>GIF Team</vt:lpstr>
      <vt:lpstr>Workshop: Basic UNIX for Biologists</vt:lpstr>
      <vt:lpstr>Have you ever….</vt:lpstr>
      <vt:lpstr>What is UNIX?</vt:lpstr>
      <vt:lpstr>Can I learn UNIX?</vt:lpstr>
      <vt:lpstr>Kernel and Shells</vt:lpstr>
      <vt:lpstr>High Performance Computing (HPC)</vt:lpstr>
      <vt:lpstr>Using Linux</vt:lpstr>
      <vt:lpstr>PowerPoint Presentation</vt:lpstr>
      <vt:lpstr>PowerPoint Presentation</vt:lpstr>
      <vt:lpstr>PowerPoint Presentation</vt:lpstr>
      <vt:lpstr>Running list of commands </vt:lpstr>
      <vt:lpstr>Commands in Part I</vt:lpstr>
      <vt:lpstr>Terminal Window or Prompt</vt:lpstr>
      <vt:lpstr>Downloading Class Materials</vt:lpstr>
      <vt:lpstr>Navigation</vt:lpstr>
      <vt:lpstr>Output of Navigation</vt:lpstr>
      <vt:lpstr>Go back into the directory</vt:lpstr>
      <vt:lpstr>Organization</vt:lpstr>
      <vt:lpstr>Repeat</vt:lpstr>
      <vt:lpstr>Making and Moving</vt:lpstr>
      <vt:lpstr>Now, you try!</vt:lpstr>
      <vt:lpstr>Renaming files – The other kind of mv</vt:lpstr>
      <vt:lpstr>Editing files</vt:lpstr>
      <vt:lpstr>Reading files</vt:lpstr>
      <vt:lpstr>Let’s look at AT_cDNA.fa</vt:lpstr>
      <vt:lpstr>Parameters</vt:lpstr>
      <vt:lpstr>Manual pages for commands </vt:lpstr>
      <vt:lpstr>Manual pages for commands</vt:lpstr>
      <vt:lpstr>Removing files and directories</vt:lpstr>
      <vt:lpstr>Forcibly removing directories</vt:lpstr>
      <vt:lpstr>Copying files and directories</vt:lpstr>
      <vt:lpstr>Not enough space?  Zip it!</vt:lpstr>
      <vt:lpstr>Zip not enough? Try gzip tar or compress</vt:lpstr>
      <vt:lpstr>UnZipping</vt:lpstr>
      <vt:lpstr>File permissions</vt:lpstr>
      <vt:lpstr>File permissions example </vt:lpstr>
      <vt:lpstr>Summary of Part I</vt:lpstr>
      <vt:lpstr>Part 2: </vt:lpstr>
      <vt:lpstr>Moving data</vt:lpstr>
      <vt:lpstr>Moving Data</vt:lpstr>
      <vt:lpstr>Moving Data</vt:lpstr>
      <vt:lpstr>Find this pattern please!</vt:lpstr>
      <vt:lpstr>Regular Expressions</vt:lpstr>
      <vt:lpstr>Regular Expressions</vt:lpstr>
      <vt:lpstr>Regular Expressions</vt:lpstr>
      <vt:lpstr>Find and Replace</vt:lpstr>
      <vt:lpstr>Manipulating rows/columns</vt:lpstr>
      <vt:lpstr>Manipulating rows/columns</vt:lpstr>
      <vt:lpstr>AWK</vt:lpstr>
      <vt:lpstr>How many different Items are in column 4?</vt:lpstr>
      <vt:lpstr>Comparing files</vt:lpstr>
      <vt:lpstr>Comparing files</vt:lpstr>
      <vt:lpstr>Manipulating files</vt:lpstr>
      <vt:lpstr>Manipulating files</vt:lpstr>
      <vt:lpstr>Summary Part 2 </vt:lpstr>
      <vt:lpstr>Part 3</vt:lpstr>
      <vt:lpstr>High Performance Computing (HPC)</vt:lpstr>
      <vt:lpstr>Logging in</vt:lpstr>
      <vt:lpstr>Logging in</vt:lpstr>
      <vt:lpstr>Logging in</vt:lpstr>
      <vt:lpstr>Transferring and downloading files</vt:lpstr>
      <vt:lpstr>Transferring and downloading files</vt:lpstr>
      <vt:lpstr>Pre-installed software </vt:lpstr>
      <vt:lpstr>Understanding Torque and Queueing </vt:lpstr>
      <vt:lpstr>Understanding Torque and Queueing </vt:lpstr>
      <vt:lpstr>Submitting a job </vt:lpstr>
      <vt:lpstr>Submitting a job</vt:lpstr>
      <vt:lpstr>Summary: Part 3</vt:lpstr>
      <vt:lpstr>Where to go from here?</vt:lpstr>
      <vt:lpstr>Post Workshop Survey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andrew  severin</cp:lastModifiedBy>
  <cp:revision>173</cp:revision>
  <dcterms:created xsi:type="dcterms:W3CDTF">2013-11-14T17:36:34Z</dcterms:created>
  <dcterms:modified xsi:type="dcterms:W3CDTF">2014-06-30T11:05:33Z</dcterms:modified>
</cp:coreProperties>
</file>